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6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  <p:sldId id="271" r:id="rId17"/>
    <p:sldId id="291" r:id="rId18"/>
    <p:sldId id="292" r:id="rId19"/>
    <p:sldId id="293" r:id="rId20"/>
    <p:sldId id="294" r:id="rId21"/>
    <p:sldId id="272" r:id="rId22"/>
    <p:sldId id="273" r:id="rId23"/>
    <p:sldId id="282" r:id="rId24"/>
    <p:sldId id="283" r:id="rId25"/>
    <p:sldId id="284" r:id="rId26"/>
    <p:sldId id="285" r:id="rId27"/>
    <p:sldId id="286" r:id="rId28"/>
    <p:sldId id="274" r:id="rId29"/>
    <p:sldId id="287" r:id="rId30"/>
    <p:sldId id="288" r:id="rId31"/>
    <p:sldId id="289" r:id="rId32"/>
    <p:sldId id="290" r:id="rId33"/>
    <p:sldId id="278" r:id="rId34"/>
    <p:sldId id="279" r:id="rId35"/>
    <p:sldId id="280" r:id="rId36"/>
    <p:sldId id="29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5"/>
    <a:srgbClr val="29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3B197-5E40-484B-BBCB-D62210F89A1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69C30-D750-499D-8374-400AAB646E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30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DA78-B0BA-3DF3-58CA-D0698FF1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47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2A1C1-F2D0-9928-E469-9FB07ED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1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8CC5C-1CDC-1C3E-F59C-080ED71E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BC0A2-1BE6-3430-7BA0-A06564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4146F-8760-997B-23D2-284E52E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1AE8-AA79-8707-0C52-D716B4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48"/>
            <a:ext cx="9688749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43A32-49CF-CBE8-805C-7E86A0DF8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5E5D5-C52C-DD5F-D3BE-BDB8FD63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9A4E7-FC20-FD17-34B0-EE6DC746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1D9B8-6617-C3BE-2C93-731E9BE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E394D6-A2FE-6048-5180-DA8A5F240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A2107A-7B9D-5CCA-3629-C02A563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B1720-B649-C1FC-5328-7A7E5271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D8030-5346-9033-D0CF-2952544D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6596D-A1BC-02A0-D861-4951B61A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873D-5E6C-2E18-EB3D-FEF1606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43D74-9AB4-68D2-1EEE-000A2726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C9A40B-EC3A-4714-13A7-0DAF4F0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71672-62E3-8D25-0E11-304868F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51A81-1148-ABD6-B938-8A4E42E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C70CF-BB07-7F6F-1BAA-C8CB564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1C0B8-0BE2-982A-B148-4F8A075C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56A49-0381-A14C-F565-E8186648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98CF0-B6A9-3404-AF7E-7955CC54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C4876-D241-7745-37FC-24897FB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B4B7-CEEC-C6D3-10B5-2C28EBCD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8" y="62908"/>
            <a:ext cx="965956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BE3AB-BC82-4248-9CB6-07A2F00E9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A0E504-7F38-ABD5-3420-BB91EA86B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640043-4E1E-8B08-410D-37988F73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964496-ECFA-2F2A-6051-400BE1B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F5061-AA0F-B56D-997B-F5DA057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8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874F0-95E7-0022-355D-FC08BBD7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183" y="53841"/>
            <a:ext cx="9669294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19D0-E17B-9258-CFCF-1366933D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32C22B-4C32-4F9F-A3EA-9FBD53F1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4029F5-CA9F-AD3A-F864-A50728B0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EC335-9B53-391C-4997-F1F62D4D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577E-A9CE-4F45-275A-769F45A2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F3503B-BB88-0C99-147B-66C4BE4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873F2D-5322-16F2-7BFC-2DCB79F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88ED-4B15-E560-26F3-1C707CD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52"/>
            <a:ext cx="966929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9ECA60-F62C-577F-24AD-2F4EBB8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9BBA9-1009-B31F-F657-DD94F77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C7419B-52D1-64BF-CABD-CDB5B6EB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6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EFA6B-1A23-A676-2598-150FEBAA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22B22C-B514-421A-B090-CEEEFEDE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743B9A-5B39-3FF1-C374-CBE9D7F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0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4F573-8598-9E95-B4BC-69904C4E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16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7A046-A11C-7706-C90F-5C3CA41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51628"/>
            <a:ext cx="6172200" cy="4309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5FCE1-788E-2D6E-24C9-DC34D7A6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37752"/>
            <a:ext cx="3932237" cy="2931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5806C-3BDF-2658-E610-AB089EB1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90DF7-882E-0069-0AB7-14D7E90D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41D84-6E36-A3A0-2A07-68882B0A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9E7B3-CCB3-15E4-D79B-0433688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02995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A85B0-A643-26E9-AEA2-4102D882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02995"/>
            <a:ext cx="6172200" cy="43580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CA5F2-F84B-ABE5-F2B6-BF478C46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4562"/>
            <a:ext cx="3932237" cy="3174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9075FB-5C99-7F84-5E8D-D24ABB65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F0C9F-1A8B-6B5D-65D3-8FAFB5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C90DA-38BA-1D46-813D-0A5F97D0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2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D72AF7-7903-0A34-F7E6-BCDA10E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97" y="43452"/>
            <a:ext cx="9377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4AFC2-B056-018E-FE5C-2E344586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5" y="1825625"/>
            <a:ext cx="117506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448F9-BFAC-E6BB-98A5-467A3E2D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4E635-B4B8-483F-B057-25245A46B3CE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070FB-605F-4A22-5649-64D3D38EC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934B-8A21-1F64-A575-3BD82903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C6E56-D195-46F3-9E46-140E371A66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5" y="22242"/>
            <a:ext cx="2121905" cy="13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CFE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E7A55-F783-BFEC-7095-B1C8318D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122947"/>
            <a:ext cx="12039600" cy="4228432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FFFF00"/>
                </a:solidFill>
              </a:rPr>
              <a:t>Baixe o material da Oficina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acesse o </a:t>
            </a:r>
            <a:r>
              <a:rPr lang="pt-BR" sz="4400" b="1" dirty="0" err="1">
                <a:solidFill>
                  <a:srgbClr val="FFFF00"/>
                </a:solidFill>
              </a:rPr>
              <a:t>github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https://github.com/aterroso/ESPServidorWEB</a:t>
            </a:r>
          </a:p>
        </p:txBody>
      </p:sp>
    </p:spTree>
    <p:extLst>
      <p:ext uri="{BB962C8B-B14F-4D97-AF65-F5344CB8AC3E}">
        <p14:creationId xmlns:p14="http://schemas.microsoft.com/office/powerpoint/2010/main" val="175774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854A-4C24-6C38-DB05-3E7763F8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3D02A4A-E485-9B2B-4A68-AFCDBC36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585691"/>
            <a:ext cx="5465648" cy="47669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2º) Elemento &lt;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semelhante ao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porém é uma forma de atribuir atributos a um pequeno grupo de elementos. 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3º)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&lt;header&gt;: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diferentemente do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o header (cabeçalho) contém normalmente logo, slogan, banner de uma página web.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é dupla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&lt;header&gt; &lt;/header&gt;</a:t>
            </a:r>
          </a:p>
          <a:p>
            <a:pPr marL="0" indent="0" algn="just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C77A7-4E69-A876-7630-082761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6" y="2922557"/>
            <a:ext cx="5111168" cy="38919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D410CE-19C4-FCA5-5190-D15362854EBF}"/>
              </a:ext>
            </a:extLst>
          </p:cNvPr>
          <p:cNvSpPr txBox="1"/>
          <p:nvPr/>
        </p:nvSpPr>
        <p:spPr>
          <a:xfrm>
            <a:off x="5981460" y="1585691"/>
            <a:ext cx="6096000" cy="1059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&lt;p&gt;Este curso de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css_texto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Javascript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lhe fazer um programador full-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.&lt;/p&gt;</a:t>
            </a:r>
          </a:p>
        </p:txBody>
      </p:sp>
    </p:spTree>
    <p:extLst>
      <p:ext uri="{BB962C8B-B14F-4D97-AF65-F5344CB8AC3E}">
        <p14:creationId xmlns:p14="http://schemas.microsoft.com/office/powerpoint/2010/main" val="305900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966F-9F08-782E-1B01-CB34250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9EA55-6A5D-4544-E3CE-3D94A481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825625"/>
            <a:ext cx="5205999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4º)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(rodapé) geralmente está localizado no fim da página web. Contém informações avisos legais e/ou autoria e/ou links. Dupla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7F0AEE-4235-B408-201E-01AED97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4" y="1435769"/>
            <a:ext cx="5180250" cy="27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4DF74-7565-A7B3-C426-17B6EB23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 err="1"/>
              <a:t>Tag’s</a:t>
            </a:r>
            <a:r>
              <a:rPr lang="pt-BR" sz="4400" b="1" dirty="0"/>
              <a:t> utilizadas na formatação de texto</a:t>
            </a:r>
            <a:endParaRPr lang="pt-BR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130F18-E8DA-CBDE-EFE5-60CE74366DE1}"/>
              </a:ext>
            </a:extLst>
          </p:cNvPr>
          <p:cNvSpPr txBox="1">
            <a:spLocks/>
          </p:cNvSpPr>
          <p:nvPr/>
        </p:nvSpPr>
        <p:spPr>
          <a:xfrm>
            <a:off x="3889829" y="381000"/>
            <a:ext cx="7893214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1E5C16-7633-77F1-3311-3A5E68828BF6}"/>
              </a:ext>
            </a:extLst>
          </p:cNvPr>
          <p:cNvSpPr/>
          <p:nvPr/>
        </p:nvSpPr>
        <p:spPr>
          <a:xfrm>
            <a:off x="3549202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&lt;p&gt; novo parágrafo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A5D85A0-4E2B-C4C3-E341-30147B6190DF}"/>
              </a:ext>
            </a:extLst>
          </p:cNvPr>
          <p:cNvSpPr/>
          <p:nvPr/>
        </p:nvSpPr>
        <p:spPr>
          <a:xfrm>
            <a:off x="5860048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blockquote</a:t>
            </a:r>
            <a:r>
              <a:rPr lang="pt-BR" sz="19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5CD8627-AE32-E9C7-815B-2E031CE5D1F8}"/>
              </a:ext>
            </a:extLst>
          </p:cNvPr>
          <p:cNvSpPr/>
          <p:nvPr/>
        </p:nvSpPr>
        <p:spPr>
          <a:xfrm>
            <a:off x="8170894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strong</a:t>
            </a:r>
            <a:r>
              <a:rPr lang="pt-BR" sz="1900" b="1" dirty="0">
                <a:solidFill>
                  <a:srgbClr val="FFFF00"/>
                </a:solidFill>
              </a:rPr>
              <a:t>&gt; negrito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590AA86-ACF8-D9BA-1754-38BA139F0F83}"/>
              </a:ext>
            </a:extLst>
          </p:cNvPr>
          <p:cNvSpPr/>
          <p:nvPr/>
        </p:nvSpPr>
        <p:spPr>
          <a:xfrm>
            <a:off x="8170894" y="2239645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&lt;b&gt; negrito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6C28526-F1ED-5B6F-6B43-B3BD86AEDDB3}"/>
              </a:ext>
            </a:extLst>
          </p:cNvPr>
          <p:cNvSpPr/>
          <p:nvPr/>
        </p:nvSpPr>
        <p:spPr>
          <a:xfrm>
            <a:off x="5860048" y="223964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&lt;em&gt; itálico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C2702EA-1088-3830-63F0-C408AD96BB4B}"/>
              </a:ext>
            </a:extLst>
          </p:cNvPr>
          <p:cNvSpPr/>
          <p:nvPr/>
        </p:nvSpPr>
        <p:spPr>
          <a:xfrm>
            <a:off x="3549202" y="2239788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&lt;i&gt; itálico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97B954F5-1F66-27B2-46B8-F78F221132DA}"/>
              </a:ext>
            </a:extLst>
          </p:cNvPr>
          <p:cNvSpPr/>
          <p:nvPr/>
        </p:nvSpPr>
        <p:spPr>
          <a:xfrm>
            <a:off x="3549202" y="3161301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small</a:t>
            </a:r>
            <a:r>
              <a:rPr lang="pt-BR" sz="1900" b="1" dirty="0">
                <a:solidFill>
                  <a:srgbClr val="FFFF00"/>
                </a:solidFill>
              </a:rPr>
              <a:t>&gt; texto menor tamanho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1146941-0448-6E72-E178-3B8F6B53D24B}"/>
              </a:ext>
            </a:extLst>
          </p:cNvPr>
          <p:cNvSpPr/>
          <p:nvPr/>
        </p:nvSpPr>
        <p:spPr>
          <a:xfrm>
            <a:off x="5860048" y="3161013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abbr</a:t>
            </a:r>
            <a:r>
              <a:rPr lang="pt-BR" sz="1900" b="1" dirty="0">
                <a:solidFill>
                  <a:srgbClr val="FFFF00"/>
                </a:solidFill>
              </a:rPr>
              <a:t>&gt; significado abreviatura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D99BF95-1A4B-A4D7-C596-C07846355B2D}"/>
              </a:ext>
            </a:extLst>
          </p:cNvPr>
          <p:cNvSpPr/>
          <p:nvPr/>
        </p:nvSpPr>
        <p:spPr>
          <a:xfrm>
            <a:off x="8170894" y="3161012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mark</a:t>
            </a:r>
            <a:r>
              <a:rPr lang="pt-BR" sz="1900" b="1" dirty="0">
                <a:solidFill>
                  <a:srgbClr val="FFFF00"/>
                </a:solidFill>
              </a:rPr>
              <a:t>&gt; destacar um texto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08A1B2B-2F39-B991-3ED3-6D14DD7D9916}"/>
              </a:ext>
            </a:extLst>
          </p:cNvPr>
          <p:cNvSpPr/>
          <p:nvPr/>
        </p:nvSpPr>
        <p:spPr>
          <a:xfrm>
            <a:off x="3549202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&lt;var&gt; usado com variáveis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3730479-638C-4093-2BC5-06A06FB5208C}"/>
              </a:ext>
            </a:extLst>
          </p:cNvPr>
          <p:cNvSpPr/>
          <p:nvPr/>
        </p:nvSpPr>
        <p:spPr>
          <a:xfrm>
            <a:off x="5860048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kbd</a:t>
            </a:r>
            <a:r>
              <a:rPr lang="pt-BR" sz="1900" b="1" dirty="0">
                <a:solidFill>
                  <a:srgbClr val="FFFF00"/>
                </a:solidFill>
              </a:rPr>
              <a:t>&gt; tecla de atalho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A039881-7F3B-1155-1AD7-79FF5EC3B46D}"/>
              </a:ext>
            </a:extLst>
          </p:cNvPr>
          <p:cNvSpPr/>
          <p:nvPr/>
        </p:nvSpPr>
        <p:spPr>
          <a:xfrm>
            <a:off x="8170894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&lt;time&gt; hora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81703CD-9A12-B598-E4A2-951F9D11E174}"/>
              </a:ext>
            </a:extLst>
          </p:cNvPr>
          <p:cNvSpPr/>
          <p:nvPr/>
        </p:nvSpPr>
        <p:spPr>
          <a:xfrm>
            <a:off x="3549202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&lt;sub&gt; subscrito (índice)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3380977-F625-7254-BC0B-E88B5505E903}"/>
              </a:ext>
            </a:extLst>
          </p:cNvPr>
          <p:cNvSpPr/>
          <p:nvPr/>
        </p:nvSpPr>
        <p:spPr>
          <a:xfrm>
            <a:off x="5860048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sup</a:t>
            </a:r>
            <a:r>
              <a:rPr lang="pt-BR" sz="1900" b="1" dirty="0">
                <a:solidFill>
                  <a:srgbClr val="FFFF00"/>
                </a:solidFill>
              </a:rPr>
              <a:t>&gt; sobrescrito (</a:t>
            </a:r>
            <a:r>
              <a:rPr lang="pt-BR" sz="1900" b="1" dirty="0" err="1">
                <a:solidFill>
                  <a:srgbClr val="FFFF00"/>
                </a:solidFill>
              </a:rPr>
              <a:t>exp</a:t>
            </a:r>
            <a:r>
              <a:rPr lang="pt-BR" sz="1900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11524BF-D865-E0E7-6F57-5B3AC61BC0F4}"/>
              </a:ext>
            </a:extLst>
          </p:cNvPr>
          <p:cNvSpPr/>
          <p:nvPr/>
        </p:nvSpPr>
        <p:spPr>
          <a:xfrm>
            <a:off x="8170894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pre</a:t>
            </a:r>
            <a:r>
              <a:rPr lang="pt-BR" sz="1900" b="1" dirty="0">
                <a:solidFill>
                  <a:srgbClr val="FFFF00"/>
                </a:solidFill>
              </a:rPr>
              <a:t>&gt;                 </a:t>
            </a:r>
            <a:r>
              <a:rPr lang="pt-BR" sz="1900" b="1" dirty="0" err="1">
                <a:solidFill>
                  <a:srgbClr val="FFFF00"/>
                </a:solidFill>
              </a:rPr>
              <a:t>pre-formatado</a:t>
            </a:r>
            <a:endParaRPr lang="pt-BR" sz="1900" b="1" dirty="0">
              <a:solidFill>
                <a:srgbClr val="FFFF00"/>
              </a:solidFill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48C5B0D-796F-26A6-8005-8AD03C4E0AF7}"/>
              </a:ext>
            </a:extLst>
          </p:cNvPr>
          <p:cNvSpPr/>
          <p:nvPr/>
        </p:nvSpPr>
        <p:spPr>
          <a:xfrm>
            <a:off x="4733568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hr</a:t>
            </a:r>
            <a:r>
              <a:rPr lang="pt-BR" sz="1900" b="1" dirty="0">
                <a:solidFill>
                  <a:srgbClr val="FFFF00"/>
                </a:solidFill>
              </a:rPr>
              <a:t>&gt; linha divisória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32CB037-F10D-F1DC-B9BB-A4E918BB5CAB}"/>
              </a:ext>
            </a:extLst>
          </p:cNvPr>
          <p:cNvSpPr/>
          <p:nvPr/>
        </p:nvSpPr>
        <p:spPr>
          <a:xfrm>
            <a:off x="7044414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br</a:t>
            </a:r>
            <a:r>
              <a:rPr lang="pt-BR" sz="1900" b="1" dirty="0">
                <a:solidFill>
                  <a:srgbClr val="FFFF00"/>
                </a:solidFill>
              </a:rPr>
              <a:t>&gt; (break) quebra de linha</a:t>
            </a:r>
          </a:p>
        </p:txBody>
      </p:sp>
    </p:spTree>
    <p:extLst>
      <p:ext uri="{BB962C8B-B14F-4D97-AF65-F5344CB8AC3E}">
        <p14:creationId xmlns:p14="http://schemas.microsoft.com/office/powerpoint/2010/main" val="3149402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36E48-839D-2391-2FA1-8E55EAD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957415"/>
          </a:xfrm>
        </p:spPr>
        <p:txBody>
          <a:bodyPr>
            <a:normAutofit/>
          </a:bodyPr>
          <a:lstStyle/>
          <a:p>
            <a:r>
              <a:rPr lang="pt-BR" sz="4200" b="1" dirty="0"/>
              <a:t>Estruturando o texto em formato de listas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C4E8FB-0F91-43C8-356D-4BBEA54B8DCC}"/>
              </a:ext>
            </a:extLst>
          </p:cNvPr>
          <p:cNvSpPr txBox="1">
            <a:spLocks/>
          </p:cNvSpPr>
          <p:nvPr/>
        </p:nvSpPr>
        <p:spPr>
          <a:xfrm>
            <a:off x="2269577" y="476956"/>
            <a:ext cx="8302171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B5CAD179-C4CD-A9AD-5735-94277B8AFCB5}"/>
              </a:ext>
            </a:extLst>
          </p:cNvPr>
          <p:cNvSpPr/>
          <p:nvPr/>
        </p:nvSpPr>
        <p:spPr>
          <a:xfrm>
            <a:off x="2768867" y="1059482"/>
            <a:ext cx="7576457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8059EE1-FE4E-03D3-B90B-32338910E631}"/>
              </a:ext>
            </a:extLst>
          </p:cNvPr>
          <p:cNvSpPr/>
          <p:nvPr/>
        </p:nvSpPr>
        <p:spPr>
          <a:xfrm>
            <a:off x="2768866" y="4686392"/>
            <a:ext cx="7576457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não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661CA0-B8F7-C3AA-F5C3-104CC9930EE1}"/>
              </a:ext>
            </a:extLst>
          </p:cNvPr>
          <p:cNvSpPr/>
          <p:nvPr/>
        </p:nvSpPr>
        <p:spPr>
          <a:xfrm>
            <a:off x="2286996" y="1523046"/>
            <a:ext cx="4601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DC422F-1202-5318-31C6-E3FE1EA4BB59}"/>
              </a:ext>
            </a:extLst>
          </p:cNvPr>
          <p:cNvSpPr/>
          <p:nvPr/>
        </p:nvSpPr>
        <p:spPr>
          <a:xfrm>
            <a:off x="2286994" y="5288340"/>
            <a:ext cx="4601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65E4DBE-13E2-B025-82FB-0C9F4797D5D9}"/>
              </a:ext>
            </a:extLst>
          </p:cNvPr>
          <p:cNvSpPr/>
          <p:nvPr/>
        </p:nvSpPr>
        <p:spPr>
          <a:xfrm>
            <a:off x="6888023" y="1523046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HTML5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CSS3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EE6A26-012E-7439-201A-4A68A78B4DD9}"/>
              </a:ext>
            </a:extLst>
          </p:cNvPr>
          <p:cNvSpPr/>
          <p:nvPr/>
        </p:nvSpPr>
        <p:spPr>
          <a:xfrm>
            <a:off x="6888023" y="5288340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C26FEF-2CC7-449C-CA6F-63CD133E822A}"/>
              </a:ext>
            </a:extLst>
          </p:cNvPr>
          <p:cNvSpPr/>
          <p:nvPr/>
        </p:nvSpPr>
        <p:spPr>
          <a:xfrm>
            <a:off x="2455358" y="3070457"/>
            <a:ext cx="78899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lista ordenada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pode ter um atributo para definir o que será usado para ordenar a lista. O atributo é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 ou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=“A”&gt;: será usado letras.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=“I”&gt;: será usado números romanos.</a:t>
            </a:r>
          </a:p>
        </p:txBody>
      </p:sp>
    </p:spTree>
    <p:extLst>
      <p:ext uri="{BB962C8B-B14F-4D97-AF65-F5344CB8AC3E}">
        <p14:creationId xmlns:p14="http://schemas.microsoft.com/office/powerpoint/2010/main" val="294512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C006-E4B5-1D59-0230-9FD027E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Introdução ao CSS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– Folha de Estilos em Cascata).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51A8-424D-5544-B910-D1337CD1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472699"/>
            <a:ext cx="11750667" cy="1222375"/>
          </a:xfrm>
        </p:spPr>
        <p:txBody>
          <a:bodyPr>
            <a:norm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o CSS é usado para formatar páginas HTML, modificando a aparência da página. </a:t>
            </a:r>
          </a:p>
          <a:p>
            <a:pPr algn="just"/>
            <a:endParaRPr lang="pt-BR"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Formas de declarar a estilização: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8EFFCF-90C7-6951-4444-CCA0C1422837}"/>
              </a:ext>
            </a:extLst>
          </p:cNvPr>
          <p:cNvSpPr/>
          <p:nvPr/>
        </p:nvSpPr>
        <p:spPr>
          <a:xfrm>
            <a:off x="6106863" y="2510147"/>
            <a:ext cx="5716167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 utilizar o próprio nome da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assim não precisa .XXX, mas todos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serão personalizados com o mesmo estilo. Isso foi feito no HTML da tabela.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&lt;meta </a:t>
            </a:r>
            <a:r>
              <a:rPr lang="pt-BR" sz="1600" b="1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charset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="UTF-8"&gt;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caption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background-color:royalblue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color:white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199F05-9C20-7AF7-D409-B21624451A46}"/>
              </a:ext>
            </a:extLst>
          </p:cNvPr>
          <p:cNvSpPr/>
          <p:nvPr/>
        </p:nvSpPr>
        <p:spPr>
          <a:xfrm>
            <a:off x="376988" y="2510147"/>
            <a:ext cx="5594027" cy="40934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1º) deseja-se criar um estilo personalizado para uma figura ou texto, pode simplesmente fazer o seguinte: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color: blue;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........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”&gt;Configura texto&lt;/p&gt;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Pode-se colocar a estilização dentro da própria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color:blue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”&gt;Semana Acadêmica.&lt;/p&gt;</a:t>
            </a:r>
          </a:p>
        </p:txBody>
      </p:sp>
      <p:sp>
        <p:nvSpPr>
          <p:cNvPr id="9" name="Texto Explicativo Retangular com Cantos Arredondados 5">
            <a:extLst>
              <a:ext uri="{FF2B5EF4-FFF2-40B4-BE49-F238E27FC236}">
                <a16:creationId xmlns:a16="http://schemas.microsoft.com/office/drawing/2014/main" id="{09F98B1A-A55E-D7A1-2126-33B9AFECD36A}"/>
              </a:ext>
            </a:extLst>
          </p:cNvPr>
          <p:cNvSpPr/>
          <p:nvPr/>
        </p:nvSpPr>
        <p:spPr>
          <a:xfrm>
            <a:off x="2598820" y="3191369"/>
            <a:ext cx="3324765" cy="541153"/>
          </a:xfrm>
          <a:prstGeom prst="wedgeRoundRectCallout">
            <a:avLst>
              <a:gd name="adj1" fmla="val -63311"/>
              <a:gd name="adj2" fmla="val 6858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FF00"/>
                </a:solidFill>
              </a:rPr>
              <a:t>Não esqueça de colocar ponto (.) antes do nome do estilo</a:t>
            </a:r>
          </a:p>
        </p:txBody>
      </p:sp>
      <p:sp>
        <p:nvSpPr>
          <p:cNvPr id="10" name="Texto Explicativo Retangular com Cantos Arredondados 6">
            <a:extLst>
              <a:ext uri="{FF2B5EF4-FFF2-40B4-BE49-F238E27FC236}">
                <a16:creationId xmlns:a16="http://schemas.microsoft.com/office/drawing/2014/main" id="{6FE9E2CF-7380-D746-FEED-22885DC0787C}"/>
              </a:ext>
            </a:extLst>
          </p:cNvPr>
          <p:cNvSpPr/>
          <p:nvPr/>
        </p:nvSpPr>
        <p:spPr>
          <a:xfrm>
            <a:off x="2735178" y="4336671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Obs.: Aqui não vai o ponto (.)</a:t>
            </a:r>
          </a:p>
        </p:txBody>
      </p:sp>
      <p:sp>
        <p:nvSpPr>
          <p:cNvPr id="12" name="Texto Explicativo Retangular com Cantos Arredondados 6">
            <a:extLst>
              <a:ext uri="{FF2B5EF4-FFF2-40B4-BE49-F238E27FC236}">
                <a16:creationId xmlns:a16="http://schemas.microsoft.com/office/drawing/2014/main" id="{F629935A-23DA-67AF-F55D-D8C2DE9E672F}"/>
              </a:ext>
            </a:extLst>
          </p:cNvPr>
          <p:cNvSpPr/>
          <p:nvPr/>
        </p:nvSpPr>
        <p:spPr>
          <a:xfrm>
            <a:off x="2735177" y="5852648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 estilização na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3" name="Texto Explicativo Retangular com Cantos Arredondados 6">
            <a:extLst>
              <a:ext uri="{FF2B5EF4-FFF2-40B4-BE49-F238E27FC236}">
                <a16:creationId xmlns:a16="http://schemas.microsoft.com/office/drawing/2014/main" id="{4BDD333D-4CCA-920C-BAE5-D76F22182090}"/>
              </a:ext>
            </a:extLst>
          </p:cNvPr>
          <p:cNvSpPr/>
          <p:nvPr/>
        </p:nvSpPr>
        <p:spPr>
          <a:xfrm>
            <a:off x="8430126" y="4370963"/>
            <a:ext cx="3332786" cy="378823"/>
          </a:xfrm>
          <a:prstGeom prst="wedgeRoundRectCallout">
            <a:avLst>
              <a:gd name="adj1" fmla="val -62013"/>
              <a:gd name="adj2" fmla="val 2661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Se usar 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, não vai .</a:t>
            </a:r>
          </a:p>
        </p:txBody>
      </p:sp>
    </p:spTree>
    <p:extLst>
      <p:ext uri="{BB962C8B-B14F-4D97-AF65-F5344CB8AC3E}">
        <p14:creationId xmlns:p14="http://schemas.microsoft.com/office/powerpoint/2010/main" val="170549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8D5CB-8353-C917-BB5A-203E08D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D3A9E0D-FDAA-6E03-B423-8BDF3A11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3238"/>
              </p:ext>
            </p:extLst>
          </p:nvPr>
        </p:nvGraphicFramePr>
        <p:xfrm>
          <a:off x="119513" y="2776890"/>
          <a:ext cx="5647624" cy="3043695"/>
        </p:xfrm>
        <a:graphic>
          <a:graphicData uri="http://schemas.openxmlformats.org/drawingml/2006/table">
            <a:tbl>
              <a:tblPr/>
              <a:tblGrid>
                <a:gridCol w="1380424">
                  <a:extLst>
                    <a:ext uri="{9D8B030D-6E8A-4147-A177-3AD203B41FA5}">
                      <a16:colId xmlns:a16="http://schemas.microsoft.com/office/drawing/2014/main" val="39462462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4005981056"/>
                    </a:ext>
                  </a:extLst>
                </a:gridCol>
                <a:gridCol w="1772653">
                  <a:extLst>
                    <a:ext uri="{9D8B030D-6E8A-4147-A177-3AD203B41FA5}">
                      <a16:colId xmlns:a16="http://schemas.microsoft.com/office/drawing/2014/main" val="179449751"/>
                    </a:ext>
                  </a:extLst>
                </a:gridCol>
              </a:tblGrid>
              <a:tr h="19297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Possíveis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87070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 a cor de um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94166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letter-spacing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Aumenta ou diminui o espaço entre os caracteres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t-BR" sz="1400" b="1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7465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text-align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Alinha o texto num elemento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justify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77481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text-decoration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Adiciona decoração ao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line-through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blink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4759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611A3C2-C8DE-22E4-E0A2-D62FC2A7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96648"/>
              </p:ext>
            </p:extLst>
          </p:nvPr>
        </p:nvGraphicFramePr>
        <p:xfrm>
          <a:off x="6152147" y="2112746"/>
          <a:ext cx="5848150" cy="4349854"/>
        </p:xfrm>
        <a:graphic>
          <a:graphicData uri="http://schemas.openxmlformats.org/drawingml/2006/table">
            <a:tbl>
              <a:tblPr/>
              <a:tblGrid>
                <a:gridCol w="1063218">
                  <a:extLst>
                    <a:ext uri="{9D8B030D-6E8A-4147-A177-3AD203B41FA5}">
                      <a16:colId xmlns:a16="http://schemas.microsoft.com/office/drawing/2014/main" val="1595359376"/>
                    </a:ext>
                  </a:extLst>
                </a:gridCol>
                <a:gridCol w="2400321">
                  <a:extLst>
                    <a:ext uri="{9D8B030D-6E8A-4147-A177-3AD203B41FA5}">
                      <a16:colId xmlns:a16="http://schemas.microsoft.com/office/drawing/2014/main" val="1492185788"/>
                    </a:ext>
                  </a:extLst>
                </a:gridCol>
                <a:gridCol w="2384611">
                  <a:extLst>
                    <a:ext uri="{9D8B030D-6E8A-4147-A177-3AD203B41FA5}">
                      <a16:colId xmlns:a16="http://schemas.microsoft.com/office/drawing/2014/main" val="563123027"/>
                    </a:ext>
                  </a:extLst>
                </a:gridCol>
              </a:tblGrid>
              <a:tr h="216067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34689"/>
                  </a:ext>
                </a:extLst>
              </a:tr>
              <a:tr h="83085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lista priorizada de nomes de famílias de fontes e/ou nomes de famílias genéricos para um elemento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family-name</a:t>
                      </a:r>
                      <a:b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generic-family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73303"/>
                  </a:ext>
                </a:extLst>
              </a:tr>
              <a:tr h="1309798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font-size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tamanho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b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b="1" i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1" i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  <a:r>
                        <a:rPr lang="en-US" sz="1400" b="1" i="0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pixel (ex.: 16px)</a:t>
                      </a:r>
                      <a:endParaRPr lang="en-US" sz="1400" b="1" i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24208"/>
                  </a:ext>
                </a:extLst>
              </a:tr>
              <a:tr h="62592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font-style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estilo da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italic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oblique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90885"/>
                  </a:ext>
                </a:extLst>
              </a:tr>
              <a:tr h="103577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font-weight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peso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negrito)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claro)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pt-BR" sz="1400" b="1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900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8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8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3B2E-FBC3-743B-9A8B-F06D366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um elemento em relação as bordas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57BABBC-D681-1949-6EBD-A843493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6902"/>
              </p:ext>
            </p:extLst>
          </p:nvPr>
        </p:nvGraphicFramePr>
        <p:xfrm>
          <a:off x="3972715" y="3509659"/>
          <a:ext cx="4962736" cy="3184574"/>
        </p:xfrm>
        <a:graphic>
          <a:graphicData uri="http://schemas.openxmlformats.org/drawingml/2006/table">
            <a:tbl>
              <a:tblPr/>
              <a:tblGrid>
                <a:gridCol w="1136694">
                  <a:extLst>
                    <a:ext uri="{9D8B030D-6E8A-4147-A177-3AD203B41FA5}">
                      <a16:colId xmlns:a16="http://schemas.microsoft.com/office/drawing/2014/main" val="4119588537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3586899864"/>
                    </a:ext>
                  </a:extLst>
                </a:gridCol>
                <a:gridCol w="1435768">
                  <a:extLst>
                    <a:ext uri="{9D8B030D-6E8A-4147-A177-3AD203B41FA5}">
                      <a16:colId xmlns:a16="http://schemas.microsoft.com/office/drawing/2014/main" val="1598255817"/>
                    </a:ext>
                  </a:extLst>
                </a:gridCol>
              </a:tblGrid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8577"/>
                  </a:ext>
                </a:extLst>
              </a:tr>
              <a:tr h="995750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propriedade estenográfica para especificar as propriedades das margens em uma declaração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-top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2769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inferior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4994"/>
                  </a:ext>
                </a:extLst>
              </a:tr>
              <a:tr h="356707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esquerda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37734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direita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22268"/>
                  </a:ext>
                </a:extLst>
              </a:tr>
              <a:tr h="587028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margin-top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superior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88730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E4FFEE9-A0CB-E49E-5A41-708E699D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05" y="1580148"/>
            <a:ext cx="2892978" cy="17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0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722B-B5FD-17D2-E0A6-428DB97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8227380" cy="1325563"/>
          </a:xfrm>
        </p:spPr>
        <p:txBody>
          <a:bodyPr/>
          <a:lstStyle/>
          <a:p>
            <a:pPr algn="ctr"/>
            <a:r>
              <a:rPr lang="pt-BR" dirty="0"/>
              <a:t>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8725E-5687-95ED-3CA2-A7FA76A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9" y="1596189"/>
            <a:ext cx="6232938" cy="2473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E7F9C4-8AF7-FBD6-7155-CDBF1594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811777"/>
            <a:ext cx="3448114" cy="17495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E4BF1-2D8B-BFFE-FF74-8CA343A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03" y="3888310"/>
            <a:ext cx="2262128" cy="11232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6C355E-B93B-5944-5019-08600C75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0" y="4358477"/>
            <a:ext cx="7063128" cy="22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3EFFB-CA54-A525-2E21-9F5D41E3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ESP32 x Kit Arduino UNO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6CB627-BE8D-1895-4896-55D41431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0" y="1369015"/>
            <a:ext cx="9211961" cy="310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7A20-7502-D38B-88AA-8F822BD4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6" y="4612105"/>
            <a:ext cx="2889625" cy="2089754"/>
          </a:xfrm>
          <a:prstGeom prst="rect">
            <a:avLst/>
          </a:prstGeom>
        </p:spPr>
      </p:pic>
      <p:pic>
        <p:nvPicPr>
          <p:cNvPr id="8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F947724-6014-932D-E73B-9CEC92C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4644" y="4852574"/>
            <a:ext cx="3291931" cy="164596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328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5EB4-EAE5-933C-18F3-5D4FA7B1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mercado....(base ML)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1C7641-9C9E-4DE6-31B5-34754917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02" y="3925070"/>
            <a:ext cx="5915160" cy="2889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5E710D-01D2-8BC4-6B1A-29EB151E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77" y="1048859"/>
            <a:ext cx="6124010" cy="26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FE11-CE2C-7A30-124D-935126724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- desvendando os mistérios de um sistema web embarcado num ESP32 - com demonstração prática</a:t>
            </a:r>
            <a:endParaRPr lang="pt-BR" sz="998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E5DD7D-3AC8-EB1A-F66A-9CA905B2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i="1" dirty="0"/>
              <a:t>Prof. Anderson Terroso</a:t>
            </a:r>
          </a:p>
          <a:p>
            <a:r>
              <a:rPr lang="pt-BR" i="1" dirty="0"/>
              <a:t>Outubro/2024</a:t>
            </a:r>
          </a:p>
        </p:txBody>
      </p:sp>
    </p:spTree>
    <p:extLst>
      <p:ext uri="{BB962C8B-B14F-4D97-AF65-F5344CB8AC3E}">
        <p14:creationId xmlns:p14="http://schemas.microsoft.com/office/powerpoint/2010/main" val="308778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5844-F5C1-3F6E-A364-1CA6171C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Pinagem do 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DFA8-DD59-8645-FA92-C3A7CF1C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58" y="1108829"/>
            <a:ext cx="7686163" cy="55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F8897-76A5-E463-A7C2-F442932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642" y="43452"/>
            <a:ext cx="10042358" cy="1325563"/>
          </a:xfrm>
        </p:spPr>
        <p:txBody>
          <a:bodyPr/>
          <a:lstStyle/>
          <a:p>
            <a:r>
              <a:rPr lang="pt-BR" b="1" dirty="0"/>
              <a:t>Desenvolvimento do </a:t>
            </a:r>
            <a:r>
              <a:rPr lang="pt-BR" b="1" dirty="0" err="1"/>
              <a:t>webserver</a:t>
            </a:r>
            <a:r>
              <a:rPr lang="pt-BR" b="1" dirty="0"/>
              <a:t> no ESP32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2C505-5822-2EA0-60AC-19496BEB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613959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E779-0D2E-89B1-9AA0-211E729C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452"/>
            <a:ext cx="9753599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SPIFFS </a:t>
            </a:r>
            <a:r>
              <a:rPr lang="pt-B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(SPI FLASH FILE SYSTEM)</a:t>
            </a:r>
            <a:r>
              <a:rPr lang="pt-BR" sz="40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03BC1-9394-9EA8-1406-083BE22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6" y="1937921"/>
            <a:ext cx="11750667" cy="925595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 é um sistema de arquivos que permite acessar a memória flash de dispositivos como o ESP8266/32. Ele funciona de forma semelhante a um sistema de arquivos de computador, mas com algumas limitações e de forma mais simples.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1D5CC7-3B31-BB49-35B2-320AB1F6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1" y="3260558"/>
            <a:ext cx="5792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0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73C4A-85D1-B32D-B77C-F66E408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FFFF00"/>
                </a:solidFill>
              </a:rPr>
              <a:t>Exemplo 1: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Modelo simples de uma página web no próprio código em 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2DA79F-DD1E-6539-7882-7EA7C74A27BB}"/>
              </a:ext>
            </a:extLst>
          </p:cNvPr>
          <p:cNvSpPr txBox="1"/>
          <p:nvPr/>
        </p:nvSpPr>
        <p:spPr>
          <a:xfrm>
            <a:off x="7860627" y="1422577"/>
            <a:ext cx="41709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delay(1000);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delay(100);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2A0090-DF66-A523-64AA-8A9A0A0A3B73}"/>
              </a:ext>
            </a:extLst>
          </p:cNvPr>
          <p:cNvSpPr txBox="1"/>
          <p:nvPr/>
        </p:nvSpPr>
        <p:spPr>
          <a:xfrm>
            <a:off x="96252" y="1422577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/******** MODO STATION (CONECTA A REDE WIFI)********/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"motog8";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"0123456789"; 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server(80); 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7B4FEF-21A8-ED7F-7AEC-113C52CC2070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4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07F6-C805-CA7B-BB58-138EDDD7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832EA-CD8C-0BA0-D190-6ABF9D2D1308}"/>
              </a:ext>
            </a:extLst>
          </p:cNvPr>
          <p:cNvSpPr txBox="1"/>
          <p:nvPr/>
        </p:nvSpPr>
        <p:spPr>
          <a:xfrm>
            <a:off x="191994" y="1612187"/>
            <a:ext cx="79012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D7A18-B502-2311-A606-FAF976BBA3F2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76226D-AA8A-7EAA-F65F-8D1E62D4D2C5}"/>
              </a:ext>
            </a:extLst>
          </p:cNvPr>
          <p:cNvSpPr txBox="1"/>
          <p:nvPr/>
        </p:nvSpPr>
        <p:spPr>
          <a:xfrm>
            <a:off x="104784" y="146708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/******* MODO STATION (CONECTA A REDE WIFI) 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  //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80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defult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0A7D-0CEA-7C0B-3780-5A6A4084C04E}"/>
              </a:ext>
            </a:extLst>
          </p:cNvPr>
          <p:cNvSpPr txBox="1"/>
          <p:nvPr/>
        </p:nvSpPr>
        <p:spPr>
          <a:xfrm>
            <a:off x="7735840" y="517803"/>
            <a:ext cx="44561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montar 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delay(100);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C15871-7B51-F2CC-6BA7-5E83574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9494196" cy="590862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2:</a:t>
            </a:r>
            <a:r>
              <a:rPr lang="pt-BR" dirty="0"/>
              <a:t> Colocando imagens......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76E6014-E923-1101-756E-185EBA803B19}"/>
              </a:ext>
            </a:extLst>
          </p:cNvPr>
          <p:cNvCxnSpPr>
            <a:cxnSpLocks/>
          </p:cNvCxnSpPr>
          <p:nvPr/>
        </p:nvCxnSpPr>
        <p:spPr>
          <a:xfrm>
            <a:off x="7281378" y="569162"/>
            <a:ext cx="0" cy="616090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4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9BB2A4-AF3C-E429-6BAF-FED57E5A52DE}"/>
              </a:ext>
            </a:extLst>
          </p:cNvPr>
          <p:cNvSpPr txBox="1"/>
          <p:nvPr/>
        </p:nvSpPr>
        <p:spPr>
          <a:xfrm>
            <a:off x="2327700" y="533019"/>
            <a:ext cx="950183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=\"UTF-8\"&gt;";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Reload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cada 5 segundos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=\"/normalTemp.png\"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=\"/normalUmid.png\"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E6D2DA-48DF-F5CE-0274-E6AA3A9C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27" y="92880"/>
            <a:ext cx="9494196" cy="376678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8062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EE6A0C-F8BC-4A9F-CE28-9ACD68D0BE9F}"/>
              </a:ext>
            </a:extLst>
          </p:cNvPr>
          <p:cNvSpPr txBox="1"/>
          <p:nvPr/>
        </p:nvSpPr>
        <p:spPr>
          <a:xfrm>
            <a:off x="2479588" y="1614616"/>
            <a:ext cx="72575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FC44F8-AC15-0325-1C43-8B70348B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56516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648B-4A89-9071-E4B3-EF0FF02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790737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3: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Código do ESP32 + HTML + CSS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9EEA2C-C688-0DD2-7358-0B8B646D0A8F}"/>
              </a:ext>
            </a:extLst>
          </p:cNvPr>
          <p:cNvCxnSpPr>
            <a:cxnSpLocks/>
          </p:cNvCxnSpPr>
          <p:nvPr/>
        </p:nvCxnSpPr>
        <p:spPr>
          <a:xfrm>
            <a:off x="7371345" y="822157"/>
            <a:ext cx="0" cy="587542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49620D-D07B-6614-8EA0-9770A3066511}"/>
              </a:ext>
            </a:extLst>
          </p:cNvPr>
          <p:cNvSpPr txBox="1"/>
          <p:nvPr/>
        </p:nvSpPr>
        <p:spPr>
          <a:xfrm>
            <a:off x="144889" y="1378452"/>
            <a:ext cx="4258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AsyncTCP.h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ESPAsyncWebServer.h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led 2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239E52-BA83-2EA1-16EB-C558C3F56D94}"/>
              </a:ext>
            </a:extLst>
          </p:cNvPr>
          <p:cNvSpPr txBox="1"/>
          <p:nvPr/>
        </p:nvSpPr>
        <p:spPr>
          <a:xfrm>
            <a:off x="7652085" y="734685"/>
            <a:ext cx="45399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processor(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"TEMP"){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"UMID"){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setup(){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("Erro inicialização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1905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D31A4-7AED-1976-829F-D317025F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24ABE-B137-1450-61E2-B2E916CF0773}"/>
              </a:ext>
            </a:extLst>
          </p:cNvPr>
          <p:cNvSpPr txBox="1"/>
          <p:nvPr/>
        </p:nvSpPr>
        <p:spPr>
          <a:xfrm>
            <a:off x="123568" y="1294875"/>
            <a:ext cx="7372864" cy="102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 ao WiFi..");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("Conectado a rede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IP=");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  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("/estilos.css",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"/estilos.css",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("/bootstrap.min.css",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"/bootstrap.min.css",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661FED5B-295C-1A94-CE48-52C7D482877E}"/>
              </a:ext>
            </a:extLst>
          </p:cNvPr>
          <p:cNvSpPr/>
          <p:nvPr/>
        </p:nvSpPr>
        <p:spPr>
          <a:xfrm>
            <a:off x="8017289" y="1585373"/>
            <a:ext cx="3813252" cy="5112206"/>
          </a:xfrm>
          <a:prstGeom prst="wedgeRectCallout">
            <a:avLst>
              <a:gd name="adj1" fmla="val -109350"/>
              <a:gd name="adj2" fmla="val -183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sintaxe [](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é uma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em C++.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 funções lambda são uma maneira de definir funções anônimas (ou seja, funções que não têm um nome) diretamente dentro do código.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O que significa cada item: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captura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Aqui, são capturadas variáveis do contexto externo.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o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parâmetro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Neste caso, a lambda recebe um ponteiro para um objeto do tipo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 Esse objeto contém informações sobre a requisição HTTP que foi feita, como parâmetros da URL, cabeçalhos, etc.</a:t>
            </a:r>
          </a:p>
        </p:txBody>
      </p:sp>
    </p:spTree>
    <p:extLst>
      <p:ext uri="{BB962C8B-B14F-4D97-AF65-F5344CB8AC3E}">
        <p14:creationId xmlns:p14="http://schemas.microsoft.com/office/powerpoint/2010/main" val="193933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350C-B02D-9F56-04FD-DDA27EB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5A5AD-9C4C-8066-9DC1-282D7EC9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25625"/>
            <a:ext cx="11477615" cy="4351338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Topologia do projeto</a:t>
            </a:r>
          </a:p>
          <a:p>
            <a:r>
              <a:rPr lang="pt-BR" dirty="0"/>
              <a:t>Noções sobre programação WEB (</a:t>
            </a:r>
            <a:r>
              <a:rPr lang="pt-BR" dirty="0" err="1"/>
              <a:t>Html</a:t>
            </a:r>
            <a:r>
              <a:rPr lang="pt-BR" dirty="0"/>
              <a:t>, CSS,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  <a:p>
            <a:r>
              <a:rPr lang="pt-BR" dirty="0"/>
              <a:t>ESP32 – o microcontrolador que transformou o mercado</a:t>
            </a:r>
          </a:p>
          <a:p>
            <a:r>
              <a:rPr lang="pt-BR" dirty="0"/>
              <a:t>Integração do projeto Web + ESP32</a:t>
            </a:r>
          </a:p>
          <a:p>
            <a:r>
              <a:rPr lang="pt-BR" dirty="0"/>
              <a:t>Demonstração prática – ESP32 + DHT11 (Sensor de Temperatura e Umidade)</a:t>
            </a:r>
          </a:p>
        </p:txBody>
      </p:sp>
    </p:spTree>
    <p:extLst>
      <p:ext uri="{BB962C8B-B14F-4D97-AF65-F5344CB8AC3E}">
        <p14:creationId xmlns:p14="http://schemas.microsoft.com/office/powerpoint/2010/main" val="258671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F03972C-D6E6-0042-9BFC-CBC95EFB4472}"/>
              </a:ext>
            </a:extLst>
          </p:cNvPr>
          <p:cNvSpPr txBox="1"/>
          <p:nvPr/>
        </p:nvSpPr>
        <p:spPr>
          <a:xfrm>
            <a:off x="123568" y="1369015"/>
            <a:ext cx="73728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BFB4569-A117-483F-E029-737C32C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6801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2EE06-BA82-5692-812E-3FB46666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20" y="0"/>
            <a:ext cx="1738349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AB4F6-7B16-7475-8856-ADB688A4AB43}"/>
              </a:ext>
            </a:extLst>
          </p:cNvPr>
          <p:cNvSpPr txBox="1"/>
          <p:nvPr/>
        </p:nvSpPr>
        <p:spPr>
          <a:xfrm>
            <a:off x="4572000" y="151179"/>
            <a:ext cx="747171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pt-br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="UTF-8"&gt;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="estilos.css"&gt;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="bootstrap.min.css"&gt;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="5"&gt;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&gt;Semana Acadêmica&lt;/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&lt;h1&gt;Servidor Web - ESP32&lt;/h1&gt;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btn-outline-primary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ON&lt;/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="/off"&gt;&lt;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btn-outline-danger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OFF&lt;/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&lt;p&gt;Temperatura: &lt;b&gt; %TEMP%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deg;C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="normalTemp.png"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temperatura"&gt;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&lt;p&gt;Umidade: &lt;b&gt; %UMID%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&gt;&amp;#37;&lt;/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="normalUmid.png"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umidade"&gt;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&lt;p&gt;Desenvolvido por Prof. Anderson Terroso&lt;/p&gt;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&lt;p&gt;Outubro/2024&lt;/p&gt;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204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60426-32CA-81EA-35BA-8C6E6E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9DE65A-2F21-2A68-68AA-AD562611B4D8}"/>
              </a:ext>
            </a:extLst>
          </p:cNvPr>
          <p:cNvSpPr txBox="1"/>
          <p:nvPr/>
        </p:nvSpPr>
        <p:spPr>
          <a:xfrm>
            <a:off x="3184358" y="1740388"/>
            <a:ext cx="29116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Arial;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center;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  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color:blue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font-size:60px;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45px;    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475720-5DA9-59BA-A860-DD07BF546DD2}"/>
              </a:ext>
            </a:extLst>
          </p:cNvPr>
          <p:cNvSpPr txBox="1"/>
          <p:nvPr/>
        </p:nvSpPr>
        <p:spPr>
          <a:xfrm>
            <a:off x="7194884" y="1848110"/>
            <a:ext cx="307206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20px;/* distância entre os botões 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20%;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-top: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343294-610A-7B6A-BBE8-F66CED7C544A}"/>
              </a:ext>
            </a:extLst>
          </p:cNvPr>
          <p:cNvCxnSpPr>
            <a:cxnSpLocks/>
          </p:cNvCxnSpPr>
          <p:nvPr/>
        </p:nvCxnSpPr>
        <p:spPr>
          <a:xfrm>
            <a:off x="6096000" y="1532021"/>
            <a:ext cx="0" cy="504045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2E04-7C6E-56DB-87EF-12B46B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1325563"/>
          </a:xfrm>
        </p:spPr>
        <p:txBody>
          <a:bodyPr>
            <a:noAutofit/>
          </a:bodyPr>
          <a:lstStyle/>
          <a:p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Detalhamento da Função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482B02A-EC62-973D-C01E-6F91B8063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88" y="1613987"/>
            <a:ext cx="117506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representa a requisição HTTP recebida. A partir desse objeto, você pode acessar informações sobre a requisição, como os parâmetros, cabeçalhos e 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método chamado no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Ele é utilizado para enviar uma resposta de volta ao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sistema de arquivos SPIFFS (SPI Flash File System) que você configurou no ESP32. Ele permite que você armazene e acesse arquivos no flash do dispositivo, como HTML, CSS,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imagens,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"/index.html"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caminho do arquivo que você deseja enviar. Neste caso, é o arquivo HTML que você quer que o cliente receba. O caminho é relativo ao sistema de arquivos SPIFFS.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tipo de conteúdo (MIME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que você está enviando. Ele informa ao navegador que o conteúdo retornado é um documento HTML. Isso é importante para que o navegador possa interpretar corretamente o conteúdo que está recebendo.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parâmetro especifica se a resposta deve ser mantida viva 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keep-alive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ou não. Passar false significa que a conexão será fechada após a resposta. Isso é útil em muitos casos onde não é necessário manter a conexão aberta.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uma função que você definiu para processar variáveis no HTML. Quando você usa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HTML (como {{NOME}}), essa função é chamada para substituir esses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pelos valores reais. </a:t>
            </a:r>
          </a:p>
        </p:txBody>
      </p:sp>
    </p:spTree>
    <p:extLst>
      <p:ext uri="{BB962C8B-B14F-4D97-AF65-F5344CB8AC3E}">
        <p14:creationId xmlns:p14="http://schemas.microsoft.com/office/powerpoint/2010/main" val="283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832" y="6530"/>
            <a:ext cx="9970168" cy="11299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4000" b="1" dirty="0"/>
              <a:t>Os métodos de ESP8266WebServer, </a:t>
            </a:r>
            <a:r>
              <a:rPr lang="pt-BR" sz="4000" b="1" dirty="0" err="1"/>
              <a:t>WebServer</a:t>
            </a:r>
            <a:r>
              <a:rPr lang="pt-BR" sz="4000" b="1" dirty="0"/>
              <a:t> ou </a:t>
            </a:r>
            <a:r>
              <a:rPr lang="pt-BR" sz="4000" b="1" dirty="0" err="1"/>
              <a:t>AsyncWebServer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8759" y="2743199"/>
            <a:ext cx="11676818" cy="3918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begin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i</a:t>
            </a:r>
            <a:r>
              <a:rPr lang="pt-BR" sz="2600" dirty="0"/>
              <a:t>nicializa o servidor,  esse método normalmente é chamado após todas as configurações tenham sido realizadas.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send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envia a </a:t>
            </a:r>
            <a:r>
              <a:rPr lang="pt-BR" sz="2600" dirty="0"/>
              <a:t>resposta ao cliente, neste caso quem acessa o server recebe a resposta enviada por esse método.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on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</a:t>
            </a:r>
            <a:r>
              <a:rPr lang="pt-BR" sz="2600" dirty="0"/>
              <a:t>étodo para acessar a URL quando é realizado as requisições HTTP. </a:t>
            </a: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endParaRPr lang="pt-BR" b="1" dirty="0"/>
          </a:p>
        </p:txBody>
      </p:sp>
      <p:sp>
        <p:nvSpPr>
          <p:cNvPr id="4" name="Retângulo 3"/>
          <p:cNvSpPr/>
          <p:nvPr/>
        </p:nvSpPr>
        <p:spPr>
          <a:xfrm>
            <a:off x="5987083" y="1136467"/>
            <a:ext cx="3396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AsyncWebServer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510980" y="1306285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10980" y="1863633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510980" y="2407918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393366" y="1136467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93366" y="16807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ESP32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93366" y="223017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Ambos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85223" y="2215734"/>
            <a:ext cx="60" cy="5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2864" y="1828964"/>
            <a:ext cx="84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5789" y="232611"/>
            <a:ext cx="9986211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Respostas básicas de um servidor web assíncrono.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4197" y="986588"/>
            <a:ext cx="10672355" cy="55505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request-&gt;send(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 algn="ctr">
              <a:buNone/>
            </a:pPr>
            <a:r>
              <a:rPr lang="pt-BR" sz="2000" b="1" dirty="0" err="1"/>
              <a:t>request</a:t>
            </a:r>
            <a:r>
              <a:rPr lang="pt-BR" sz="2000" b="1" dirty="0"/>
              <a:t>-&gt;</a:t>
            </a:r>
            <a:r>
              <a:rPr lang="pt-BR" sz="2000" b="1" dirty="0" err="1"/>
              <a:t>send</a:t>
            </a:r>
            <a:r>
              <a:rPr lang="pt-BR" sz="2000" b="1" dirty="0"/>
              <a:t>(</a:t>
            </a:r>
            <a:r>
              <a:rPr lang="pt-BR" sz="2000" b="1" dirty="0">
                <a:solidFill>
                  <a:srgbClr val="FF0000"/>
                </a:solidFill>
              </a:rPr>
              <a:t>200</a:t>
            </a:r>
            <a:r>
              <a:rPr lang="pt-BR" sz="2000" b="1" dirty="0"/>
              <a:t>,</a:t>
            </a:r>
            <a:r>
              <a:rPr lang="pt-BR" sz="2000" b="1" dirty="0">
                <a:solidFill>
                  <a:srgbClr val="00B050"/>
                </a:solidFill>
              </a:rPr>
              <a:t> "</a:t>
            </a:r>
            <a:r>
              <a:rPr lang="pt-BR" sz="2000" b="1" dirty="0" err="1">
                <a:solidFill>
                  <a:srgbClr val="00B050"/>
                </a:solidFill>
              </a:rPr>
              <a:t>text</a:t>
            </a:r>
            <a:r>
              <a:rPr lang="pt-BR" sz="2000" b="1" dirty="0">
                <a:solidFill>
                  <a:srgbClr val="00B050"/>
                </a:solidFill>
              </a:rPr>
              <a:t>/</a:t>
            </a:r>
            <a:r>
              <a:rPr lang="pt-BR" sz="2000" b="1" dirty="0" err="1">
                <a:solidFill>
                  <a:srgbClr val="00B050"/>
                </a:solidFill>
              </a:rPr>
              <a:t>plain</a:t>
            </a:r>
            <a:r>
              <a:rPr lang="pt-BR" sz="2000" b="1" dirty="0">
                <a:solidFill>
                  <a:srgbClr val="00B050"/>
                </a:solidFill>
              </a:rPr>
              <a:t>"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rgbClr val="FFFF00"/>
                </a:solidFill>
              </a:rPr>
              <a:t>"</a:t>
            </a:r>
            <a:r>
              <a:rPr lang="pt-BR" sz="2000" b="1" dirty="0" err="1">
                <a:solidFill>
                  <a:srgbClr val="FFFF00"/>
                </a:solidFill>
              </a:rPr>
              <a:t>Ola</a:t>
            </a:r>
            <a:r>
              <a:rPr lang="pt-BR" sz="2000" b="1" dirty="0">
                <a:solidFill>
                  <a:srgbClr val="FFFF00"/>
                </a:solidFill>
              </a:rPr>
              <a:t> mundo!"</a:t>
            </a:r>
            <a:r>
              <a:rPr lang="pt-BR" sz="2000" b="1" dirty="0"/>
              <a:t>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é o código HTTP de status de resposta. A seguir alguns códigos:</a:t>
            </a:r>
          </a:p>
          <a:p>
            <a:pPr marL="914400" lvl="2" indent="0"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Informativas (100 – 199)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bem-sucedidas (200 – 299)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usamos 200 para indicar OK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Mensagens de redirecionamento (300 – 399)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cliente (400 – 499)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404 para </a:t>
            </a:r>
            <a:r>
              <a:rPr lang="pt-BR" altLang="pt-BR" sz="1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NotFound</a:t>
            </a:r>
            <a:endParaRPr lang="pt-BR" altLang="pt-B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servidor (500 – 599)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tipo de mídia da internet. A seguir as mais comuns:</a:t>
            </a: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 conteúdo da resposta.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90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 txBox="1">
            <a:spLocks/>
          </p:cNvSpPr>
          <p:nvPr/>
        </p:nvSpPr>
        <p:spPr>
          <a:xfrm>
            <a:off x="2285999" y="1512873"/>
            <a:ext cx="8014566" cy="383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FCF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dirty="0"/>
              <a:t>Uso do </a:t>
            </a:r>
            <a:r>
              <a:rPr lang="pt-BR" sz="4800" dirty="0" err="1"/>
              <a:t>vscode</a:t>
            </a:r>
            <a:r>
              <a:rPr lang="pt-BR" sz="4800" dirty="0"/>
              <a:t> com o esp32 </a:t>
            </a:r>
            <a:br>
              <a:rPr lang="pt-BR" sz="4800" dirty="0"/>
            </a:br>
            <a:br>
              <a:rPr lang="pt-BR" sz="4800" dirty="0"/>
            </a:br>
            <a:r>
              <a:rPr lang="pt-BR" sz="4800" dirty="0"/>
              <a:t>compilar, gravar, </a:t>
            </a:r>
            <a:r>
              <a:rPr lang="pt-BR" sz="4800" dirty="0" err="1"/>
              <a:t>spiffs</a:t>
            </a:r>
            <a:r>
              <a:rPr lang="pt-BR" sz="4800" dirty="0"/>
              <a:t>, etc...</a:t>
            </a:r>
          </a:p>
        </p:txBody>
      </p:sp>
    </p:spTree>
    <p:extLst>
      <p:ext uri="{BB962C8B-B14F-4D97-AF65-F5344CB8AC3E}">
        <p14:creationId xmlns:p14="http://schemas.microsoft.com/office/powerpoint/2010/main" val="3366768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83773145-9A10-ADD2-B2D8-127190A0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128"/>
            <a:ext cx="12192000" cy="5011872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08099AEF-912E-030E-00A0-6F4AB7CA7B49}"/>
              </a:ext>
            </a:extLst>
          </p:cNvPr>
          <p:cNvSpPr txBox="1">
            <a:spLocks/>
          </p:cNvSpPr>
          <p:nvPr/>
        </p:nvSpPr>
        <p:spPr>
          <a:xfrm>
            <a:off x="3988121" y="621491"/>
            <a:ext cx="4215758" cy="614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7FCFE5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/>
              <a:t>Placa ESP32</a:t>
            </a:r>
          </a:p>
        </p:txBody>
      </p:sp>
    </p:spTree>
    <p:extLst>
      <p:ext uri="{BB962C8B-B14F-4D97-AF65-F5344CB8AC3E}">
        <p14:creationId xmlns:p14="http://schemas.microsoft.com/office/powerpoint/2010/main" val="1034210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C4278B-5F0B-FE03-01D7-9964E5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738" y="42863"/>
            <a:ext cx="9493250" cy="1325562"/>
          </a:xfrm>
        </p:spPr>
        <p:txBody>
          <a:bodyPr/>
          <a:lstStyle/>
          <a:p>
            <a:r>
              <a:rPr lang="pt-BR" dirty="0"/>
              <a:t>Instalar a extensão </a:t>
            </a:r>
            <a:r>
              <a:rPr lang="pt-BR" dirty="0" err="1"/>
              <a:t>p</a:t>
            </a:r>
            <a:r>
              <a:rPr lang="pt-BR" cap="none" dirty="0" err="1"/>
              <a:t>latform</a:t>
            </a:r>
            <a:r>
              <a:rPr lang="pt-BR" dirty="0" err="1"/>
              <a:t>IO</a:t>
            </a:r>
            <a:r>
              <a:rPr lang="pt-BR" dirty="0"/>
              <a:t> IDE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7E1D48-DAB2-4F55-B0E1-1E585B1F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793852"/>
            <a:ext cx="10614300" cy="4229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C45C8B02-F24C-EDCD-1B11-E779C18E5D3B}"/>
              </a:ext>
            </a:extLst>
          </p:cNvPr>
          <p:cNvSpPr/>
          <p:nvPr/>
        </p:nvSpPr>
        <p:spPr>
          <a:xfrm>
            <a:off x="552396" y="5292090"/>
            <a:ext cx="777240" cy="5936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842687C-1BE6-B40C-8CB3-526556EF935D}"/>
              </a:ext>
            </a:extLst>
          </p:cNvPr>
          <p:cNvSpPr/>
          <p:nvPr/>
        </p:nvSpPr>
        <p:spPr>
          <a:xfrm>
            <a:off x="2000250" y="2686050"/>
            <a:ext cx="3406140" cy="834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79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8F8E459-E6A2-3DA6-612E-B902149A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738" y="42863"/>
            <a:ext cx="9493250" cy="1325562"/>
          </a:xfrm>
        </p:spPr>
        <p:txBody>
          <a:bodyPr/>
          <a:lstStyle/>
          <a:p>
            <a:r>
              <a:rPr lang="pt-BR" dirty="0"/>
              <a:t>Basta instalar a extensão....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336088-B9A8-CAEC-A628-78B8CD6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" y="2354580"/>
            <a:ext cx="11352123" cy="379476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DA19EE1-8051-0EE3-6ED1-D286871726A7}"/>
              </a:ext>
            </a:extLst>
          </p:cNvPr>
          <p:cNvSpPr/>
          <p:nvPr/>
        </p:nvSpPr>
        <p:spPr>
          <a:xfrm>
            <a:off x="9075420" y="4697730"/>
            <a:ext cx="115443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AD9EBDD7-9766-EC8A-B418-D6D141B521DC}"/>
              </a:ext>
            </a:extLst>
          </p:cNvPr>
          <p:cNvSpPr/>
          <p:nvPr/>
        </p:nvSpPr>
        <p:spPr>
          <a:xfrm>
            <a:off x="5444490" y="5894517"/>
            <a:ext cx="4533900" cy="814893"/>
          </a:xfrm>
          <a:prstGeom prst="wedgeRectCallout">
            <a:avLst>
              <a:gd name="adj1" fmla="val 34820"/>
              <a:gd name="adj2" fmla="val -1282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Após a instalação (</a:t>
            </a:r>
            <a:r>
              <a:rPr lang="pt-BR" sz="2400" b="1" dirty="0" err="1">
                <a:solidFill>
                  <a:schemeClr val="tx1"/>
                </a:solidFill>
              </a:rPr>
              <a:t>Install</a:t>
            </a:r>
            <a:r>
              <a:rPr lang="pt-BR" sz="2400" b="1" dirty="0">
                <a:solidFill>
                  <a:schemeClr val="tx1"/>
                </a:solidFill>
              </a:rPr>
              <a:t>) a opção mudará para </a:t>
            </a:r>
            <a:r>
              <a:rPr lang="pt-BR" sz="2400" b="1" dirty="0" err="1">
                <a:solidFill>
                  <a:schemeClr val="tx1"/>
                </a:solidFill>
              </a:rPr>
              <a:t>Uninstall</a:t>
            </a: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1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A73ED-AAAD-11EF-4886-FB733C4A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66445-52FC-821A-6C81-9828192D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519638"/>
            <a:ext cx="11750667" cy="981743"/>
          </a:xfrm>
        </p:spPr>
        <p:txBody>
          <a:bodyPr/>
          <a:lstStyle/>
          <a:p>
            <a:r>
              <a:rPr lang="pt-BR" dirty="0"/>
              <a:t>IoT = Internet das Coisas...</a:t>
            </a:r>
          </a:p>
          <a:p>
            <a:endParaRPr lang="pt-BR" dirty="0"/>
          </a:p>
        </p:txBody>
      </p:sp>
      <p:pic>
        <p:nvPicPr>
          <p:cNvPr id="5" name="Imagem 4" descr="Uma imagem contendo circuito, azul&#10;&#10;Descrição gerada automaticamente">
            <a:extLst>
              <a:ext uri="{FF2B5EF4-FFF2-40B4-BE49-F238E27FC236}">
                <a16:creationId xmlns:a16="http://schemas.microsoft.com/office/drawing/2014/main" id="{CA0FEC34-85BF-5725-0FEA-48A49E01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6" y="1890195"/>
            <a:ext cx="8407066" cy="4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CA36E72-CA1B-329C-8A90-2CF11DA0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12" y="235368"/>
            <a:ext cx="9493250" cy="132556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Como habilitar a aba terminal serial no </a:t>
            </a:r>
            <a:r>
              <a:rPr lang="pt-BR" dirty="0" err="1"/>
              <a:t>vscode</a:t>
            </a:r>
            <a:r>
              <a:rPr lang="pt-BR" dirty="0"/>
              <a:t>?</a:t>
            </a:r>
            <a:br>
              <a:rPr lang="pt-BR" dirty="0"/>
            </a:br>
            <a:r>
              <a:rPr lang="pt-BR" dirty="0"/>
              <a:t>Instale a extensão terminal serial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1F0DC4-CF11-612E-C07E-43CD4F9C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6" y="1913833"/>
            <a:ext cx="10726647" cy="494416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A60589D-CBA0-0C27-3A05-EED08EA581D5}"/>
              </a:ext>
            </a:extLst>
          </p:cNvPr>
          <p:cNvSpPr/>
          <p:nvPr/>
        </p:nvSpPr>
        <p:spPr>
          <a:xfrm>
            <a:off x="641587" y="4676138"/>
            <a:ext cx="547134" cy="5016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DDB48DC-54E7-E7AE-9EC7-3F65D57C33B0}"/>
              </a:ext>
            </a:extLst>
          </p:cNvPr>
          <p:cNvSpPr/>
          <p:nvPr/>
        </p:nvSpPr>
        <p:spPr>
          <a:xfrm>
            <a:off x="1188720" y="3178174"/>
            <a:ext cx="3017519" cy="9137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244379F-AF29-256B-996A-CBE367F6B851}"/>
              </a:ext>
            </a:extLst>
          </p:cNvPr>
          <p:cNvSpPr txBox="1"/>
          <p:nvPr/>
        </p:nvSpPr>
        <p:spPr>
          <a:xfrm>
            <a:off x="121586" y="465127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4E63E2-D33C-7762-78CA-C656418EA1DE}"/>
              </a:ext>
            </a:extLst>
          </p:cNvPr>
          <p:cNvSpPr txBox="1"/>
          <p:nvPr/>
        </p:nvSpPr>
        <p:spPr>
          <a:xfrm>
            <a:off x="4343066" y="3373447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25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D5E2AFD-3243-06F6-0BC4-A562ED0E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738" y="42863"/>
            <a:ext cx="9493250" cy="1325562"/>
          </a:xfrm>
        </p:spPr>
        <p:txBody>
          <a:bodyPr>
            <a:normAutofit/>
          </a:bodyPr>
          <a:lstStyle/>
          <a:p>
            <a:pPr algn="ctr"/>
            <a:r>
              <a:rPr lang="pt-BR" sz="2400" dirty="0"/>
              <a:t>Agora basta conectar a placa, selecionar a porta serial (</a:t>
            </a:r>
            <a:r>
              <a:rPr lang="pt-BR" sz="2400" dirty="0" err="1"/>
              <a:t>port</a:t>
            </a:r>
            <a:r>
              <a:rPr lang="pt-BR" sz="2400" dirty="0"/>
              <a:t>) , </a:t>
            </a:r>
            <a:r>
              <a:rPr lang="pt-BR" sz="2400" dirty="0" err="1"/>
              <a:t>baud</a:t>
            </a:r>
            <a:r>
              <a:rPr lang="pt-BR" sz="2400" dirty="0"/>
              <a:t> rate e clicar em start </a:t>
            </a:r>
            <a:r>
              <a:rPr lang="pt-BR" sz="2400" dirty="0" err="1"/>
              <a:t>monitoring</a:t>
            </a:r>
            <a:r>
              <a:rPr lang="pt-BR" sz="2400" dirty="0"/>
              <a:t>. Quando for fazer uma nova gravação do firmware, lembre-se de fechar a conexão (close </a:t>
            </a:r>
            <a:r>
              <a:rPr lang="pt-BR" sz="2400" dirty="0" err="1"/>
              <a:t>monitoring</a:t>
            </a:r>
            <a:r>
              <a:rPr lang="pt-BR" sz="2400" dirty="0"/>
              <a:t>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3CB689-E4D6-2BE3-D1D5-CED4D29E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582"/>
            <a:ext cx="12192000" cy="45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55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8764653-5C13-AC53-47E7-A2AE6D32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738" y="42863"/>
            <a:ext cx="9493250" cy="1325562"/>
          </a:xfrm>
        </p:spPr>
        <p:txBody>
          <a:bodyPr/>
          <a:lstStyle/>
          <a:p>
            <a:pPr algn="ctr"/>
            <a:r>
              <a:rPr lang="pt-BR" dirty="0"/>
              <a:t>Para criar um novo projeto......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21D3FC-2574-BE5B-E9D6-440572C0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89" y="1438043"/>
            <a:ext cx="9428423" cy="532109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41E3ED5-E829-6ECA-29EE-E06F71437741}"/>
              </a:ext>
            </a:extLst>
          </p:cNvPr>
          <p:cNvSpPr/>
          <p:nvPr/>
        </p:nvSpPr>
        <p:spPr>
          <a:xfrm>
            <a:off x="937260" y="518559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AC3E62-2296-A5C9-BF39-0132C11DC6A2}"/>
              </a:ext>
            </a:extLst>
          </p:cNvPr>
          <p:cNvSpPr/>
          <p:nvPr/>
        </p:nvSpPr>
        <p:spPr>
          <a:xfrm>
            <a:off x="2297430" y="5768520"/>
            <a:ext cx="3143250" cy="62865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61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256B7-6AE2-C7EC-5FC9-26D4A50A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em “new Project”....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D3808C-6935-A6BD-39AF-9CF3546D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" y="1032501"/>
            <a:ext cx="10523220" cy="5825499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41E581E5-D54D-61DA-0B8B-B2D56F5BA0EC}"/>
              </a:ext>
            </a:extLst>
          </p:cNvPr>
          <p:cNvSpPr/>
          <p:nvPr/>
        </p:nvSpPr>
        <p:spPr>
          <a:xfrm>
            <a:off x="8374651" y="2707095"/>
            <a:ext cx="826499" cy="62865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9C06F5E-161A-3325-813D-9705337AEA93}"/>
              </a:ext>
            </a:extLst>
          </p:cNvPr>
          <p:cNvSpPr/>
          <p:nvPr/>
        </p:nvSpPr>
        <p:spPr>
          <a:xfrm>
            <a:off x="9246870" y="2785290"/>
            <a:ext cx="2670810" cy="495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3323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89CA7-7FF1-B9DC-BAA6-23BD37FE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847633" cy="769574"/>
          </a:xfrm>
        </p:spPr>
        <p:txBody>
          <a:bodyPr>
            <a:normAutofit/>
          </a:bodyPr>
          <a:lstStyle/>
          <a:p>
            <a:r>
              <a:rPr lang="pt-BR" sz="3600" dirty="0"/>
              <a:t>Defina o nome do projeto, a placa e o framework.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3D0DF5-68D0-DE51-23A4-BE41E33A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10" y="1096096"/>
            <a:ext cx="8623640" cy="5667711"/>
          </a:xfrm>
          <a:prstGeom prst="rect">
            <a:avLst/>
          </a:prstGeom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4232DD5-E6A5-E241-BA3A-8E204B06C605}"/>
              </a:ext>
            </a:extLst>
          </p:cNvPr>
          <p:cNvSpPr/>
          <p:nvPr/>
        </p:nvSpPr>
        <p:spPr>
          <a:xfrm>
            <a:off x="1143000" y="2076940"/>
            <a:ext cx="1965960" cy="980844"/>
          </a:xfrm>
          <a:prstGeom prst="wedgeRoundRectCallout">
            <a:avLst>
              <a:gd name="adj1" fmla="val 8963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Nome do projeto.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E4400042-DD41-43DC-A572-80A22A242A7A}"/>
              </a:ext>
            </a:extLst>
          </p:cNvPr>
          <p:cNvSpPr/>
          <p:nvPr/>
        </p:nvSpPr>
        <p:spPr>
          <a:xfrm>
            <a:off x="1143000" y="3309795"/>
            <a:ext cx="1965960" cy="980844"/>
          </a:xfrm>
          <a:prstGeom prst="wedgeRoundRectCallout">
            <a:avLst>
              <a:gd name="adj1" fmla="val 91959"/>
              <a:gd name="adj2" fmla="val 112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Selecione a placa.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26432F00-3657-46D0-BE40-97A255C64927}"/>
              </a:ext>
            </a:extLst>
          </p:cNvPr>
          <p:cNvSpPr/>
          <p:nvPr/>
        </p:nvSpPr>
        <p:spPr>
          <a:xfrm>
            <a:off x="1143000" y="4573709"/>
            <a:ext cx="1965960" cy="980844"/>
          </a:xfrm>
          <a:prstGeom prst="wedgeRoundRectCallout">
            <a:avLst>
              <a:gd name="adj1" fmla="val 76261"/>
              <a:gd name="adj2" fmla="val -435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Framework = Arduino.</a:t>
            </a:r>
            <a:endParaRPr lang="pt-BR" sz="2400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2881F99-3340-EACB-3AAE-E49E1C4D671A}"/>
              </a:ext>
            </a:extLst>
          </p:cNvPr>
          <p:cNvSpPr/>
          <p:nvPr/>
        </p:nvSpPr>
        <p:spPr>
          <a:xfrm rot="5400000">
            <a:off x="8846822" y="5539018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036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5DC834-C4B8-AC38-D09E-EDD6BAE7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do projeto....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D89F4E-528D-2084-4F04-4823CC2D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87" y="928688"/>
            <a:ext cx="7382905" cy="581106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518FF37-16FF-DFE9-66D0-C9FDA88EA63D}"/>
              </a:ext>
            </a:extLst>
          </p:cNvPr>
          <p:cNvSpPr/>
          <p:nvPr/>
        </p:nvSpPr>
        <p:spPr>
          <a:xfrm>
            <a:off x="3371850" y="2583180"/>
            <a:ext cx="340614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E3B845-7AA2-BC90-D86C-E6C2248A498B}"/>
              </a:ext>
            </a:extLst>
          </p:cNvPr>
          <p:cNvSpPr/>
          <p:nvPr/>
        </p:nvSpPr>
        <p:spPr>
          <a:xfrm>
            <a:off x="3371850" y="3345180"/>
            <a:ext cx="340614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33B955C-D40D-89BA-1FBE-8A1AD26BC4DD}"/>
              </a:ext>
            </a:extLst>
          </p:cNvPr>
          <p:cNvSpPr/>
          <p:nvPr/>
        </p:nvSpPr>
        <p:spPr>
          <a:xfrm>
            <a:off x="3009900" y="4114800"/>
            <a:ext cx="208788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2A8977A-525C-205F-6F22-1C2F631BAAAB}"/>
              </a:ext>
            </a:extLst>
          </p:cNvPr>
          <p:cNvSpPr/>
          <p:nvPr/>
        </p:nvSpPr>
        <p:spPr>
          <a:xfrm rot="5400000">
            <a:off x="8846822" y="5493298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821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B767C-1079-FAC9-9B97-33720460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Foi criado o projeto.....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D7E34A-D275-0416-4401-5507484C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70" y="1096254"/>
            <a:ext cx="7274820" cy="565075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3ED21A0F-465C-0646-7ED4-4E9E7CFCAD57}"/>
              </a:ext>
            </a:extLst>
          </p:cNvPr>
          <p:cNvGrpSpPr/>
          <p:nvPr/>
        </p:nvGrpSpPr>
        <p:grpSpPr>
          <a:xfrm>
            <a:off x="160020" y="4949189"/>
            <a:ext cx="5143500" cy="1679784"/>
            <a:chOff x="160020" y="4949189"/>
            <a:chExt cx="5143500" cy="1679784"/>
          </a:xfrm>
        </p:grpSpPr>
        <p:sp>
          <p:nvSpPr>
            <p:cNvPr id="8" name="Balão de Fala: Retângulo com Cantos Arredondados 7">
              <a:extLst>
                <a:ext uri="{FF2B5EF4-FFF2-40B4-BE49-F238E27FC236}">
                  <a16:creationId xmlns:a16="http://schemas.microsoft.com/office/drawing/2014/main" id="{ED265A83-1FF6-458C-AA85-AFD676BB1A34}"/>
                </a:ext>
              </a:extLst>
            </p:cNvPr>
            <p:cNvSpPr/>
            <p:nvPr/>
          </p:nvSpPr>
          <p:spPr>
            <a:xfrm>
              <a:off x="160020" y="4949190"/>
              <a:ext cx="5143500" cy="1679783"/>
            </a:xfrm>
            <a:prstGeom prst="wedgeRoundRectCallout">
              <a:avLst>
                <a:gd name="adj1" fmla="val 18357"/>
                <a:gd name="adj2" fmla="val -116752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</a:rPr>
                <a:t>platformio.ini = este arquivo tem todas as inicializações. Inclusive as bibliotecas que forem instaladas. Diferentemente da IDE Arduino, no </a:t>
              </a:r>
              <a:r>
                <a:rPr lang="pt-BR" sz="2000" b="1" dirty="0" err="1">
                  <a:solidFill>
                    <a:schemeClr val="tx1"/>
                  </a:solidFill>
                </a:rPr>
                <a:t>VSCode</a:t>
              </a:r>
              <a:r>
                <a:rPr lang="pt-BR" sz="2000" b="1" dirty="0">
                  <a:solidFill>
                    <a:schemeClr val="tx1"/>
                  </a:solidFill>
                </a:rPr>
                <a:t> as bibliotecas são instaladas no projeto.</a:t>
              </a:r>
              <a:endParaRPr lang="pt-BR" sz="2000" dirty="0"/>
            </a:p>
          </p:txBody>
        </p:sp>
        <p:sp>
          <p:nvSpPr>
            <p:cNvPr id="9" name="Balão de Fala: Retângulo com Cantos Arredondados 8">
              <a:extLst>
                <a:ext uri="{FF2B5EF4-FFF2-40B4-BE49-F238E27FC236}">
                  <a16:creationId xmlns:a16="http://schemas.microsoft.com/office/drawing/2014/main" id="{72C9C2E1-4BBB-3190-7E8C-FF849CCCD3D1}"/>
                </a:ext>
              </a:extLst>
            </p:cNvPr>
            <p:cNvSpPr/>
            <p:nvPr/>
          </p:nvSpPr>
          <p:spPr>
            <a:xfrm>
              <a:off x="160020" y="4949189"/>
              <a:ext cx="5143500" cy="1679783"/>
            </a:xfrm>
            <a:prstGeom prst="wedgeRoundRectCallout">
              <a:avLst>
                <a:gd name="adj1" fmla="val 82357"/>
                <a:gd name="adj2" fmla="val 17296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</a:rPr>
                <a:t>platformio.ini = este arquivo tem todas as inicializações. Inclusive as bibliotecas que forem instaladas. Diferentemente da IDE Arduino, no </a:t>
              </a:r>
              <a:r>
                <a:rPr lang="pt-BR" sz="2000" b="1" dirty="0" err="1">
                  <a:solidFill>
                    <a:schemeClr val="tx1"/>
                  </a:solidFill>
                </a:rPr>
                <a:t>VSCode</a:t>
              </a:r>
              <a:r>
                <a:rPr lang="pt-BR" sz="2000" b="1" dirty="0">
                  <a:solidFill>
                    <a:schemeClr val="tx1"/>
                  </a:solidFill>
                </a:rPr>
                <a:t> as bibliotecas são instaladas no projeto.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8700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844DF-0183-E98D-778F-3E63D222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acessar o arquivo *.</a:t>
            </a:r>
            <a:r>
              <a:rPr lang="pt-BR" dirty="0" err="1"/>
              <a:t>cpp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9A2115-19E5-949B-5713-B1216465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030510"/>
            <a:ext cx="8729048" cy="5713190"/>
          </a:xfrm>
          <a:prstGeom prst="rect">
            <a:avLst/>
          </a:prstGeom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6B9A8394-10F4-4009-18E8-A06642085E67}"/>
              </a:ext>
            </a:extLst>
          </p:cNvPr>
          <p:cNvSpPr/>
          <p:nvPr/>
        </p:nvSpPr>
        <p:spPr>
          <a:xfrm>
            <a:off x="91440" y="2486284"/>
            <a:ext cx="2914650" cy="3377306"/>
          </a:xfrm>
          <a:prstGeom prst="wedgeRoundRectCallout">
            <a:avLst>
              <a:gd name="adj1" fmla="val 71594"/>
              <a:gd name="adj2" fmla="val -44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Na pasta </a:t>
            </a:r>
            <a:r>
              <a:rPr lang="pt-BR" sz="2000" b="1" dirty="0" err="1">
                <a:solidFill>
                  <a:schemeClr val="tx1"/>
                </a:solidFill>
              </a:rPr>
              <a:t>src</a:t>
            </a:r>
            <a:r>
              <a:rPr lang="pt-BR" sz="2000" b="1" dirty="0">
                <a:solidFill>
                  <a:schemeClr val="tx1"/>
                </a:solidFill>
              </a:rPr>
              <a:t> está o arquivo principal.</a:t>
            </a:r>
          </a:p>
          <a:p>
            <a:pPr algn="ctr"/>
            <a:r>
              <a:rPr lang="pt-BR" sz="2000" b="1" dirty="0">
                <a:solidFill>
                  <a:schemeClr val="tx1"/>
                </a:solidFill>
              </a:rPr>
              <a:t>A estrutura do programa main.cpp é igual ao feito na IDE Arduino. Tem duas funções </a:t>
            </a:r>
            <a:r>
              <a:rPr lang="pt-BR" sz="2000" b="1" dirty="0" err="1">
                <a:solidFill>
                  <a:schemeClr val="tx1"/>
                </a:solidFill>
              </a:rPr>
              <a:t>void</a:t>
            </a:r>
            <a:r>
              <a:rPr lang="pt-BR" sz="2000" b="1" dirty="0">
                <a:solidFill>
                  <a:schemeClr val="tx1"/>
                </a:solidFill>
              </a:rPr>
              <a:t> setup() e </a:t>
            </a:r>
            <a:r>
              <a:rPr lang="pt-BR" sz="2000" b="1" dirty="0" err="1">
                <a:solidFill>
                  <a:schemeClr val="tx1"/>
                </a:solidFill>
              </a:rPr>
              <a:t>void</a:t>
            </a:r>
            <a:r>
              <a:rPr lang="pt-BR" sz="2000" b="1" dirty="0">
                <a:solidFill>
                  <a:schemeClr val="tx1"/>
                </a:solidFill>
              </a:rPr>
              <a:t> loop(). A única diferença é que deve manter o #include &lt;</a:t>
            </a:r>
            <a:r>
              <a:rPr lang="pt-BR" sz="2000" b="1" dirty="0" err="1">
                <a:solidFill>
                  <a:schemeClr val="tx1"/>
                </a:solidFill>
              </a:rPr>
              <a:t>Arduino.h</a:t>
            </a:r>
            <a:r>
              <a:rPr lang="pt-BR" sz="20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87F2BC-F31E-DE46-6F63-E7B3171824CE}"/>
              </a:ext>
            </a:extLst>
          </p:cNvPr>
          <p:cNvSpPr txBox="1"/>
          <p:nvPr/>
        </p:nvSpPr>
        <p:spPr>
          <a:xfrm>
            <a:off x="3048000" y="32122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O arquivo principal (main.cpp) fica na pasta </a:t>
            </a:r>
            <a:r>
              <a:rPr lang="pt-BR" sz="1800" dirty="0" err="1"/>
              <a:t>src</a:t>
            </a:r>
            <a:r>
              <a:rPr lang="pt-BR" sz="1800" dirty="0"/>
              <a:t> (</a:t>
            </a:r>
            <a:r>
              <a:rPr lang="pt-BR" sz="1800" dirty="0" err="1"/>
              <a:t>source</a:t>
            </a:r>
            <a:r>
              <a:rPr lang="pt-B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4763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EF96A-66D5-4AED-1390-C8D156FC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99928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Exemplo simples, apenas para demonstrar o uso do </a:t>
            </a:r>
            <a:r>
              <a:rPr lang="pt-BR" sz="4000" dirty="0" err="1"/>
              <a:t>vscode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7556D3-235B-FAC7-6BBE-61ED0871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61" y="1133612"/>
            <a:ext cx="7332077" cy="56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2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DA09AC9-0997-489D-1FE5-47E29479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65" y="4132246"/>
            <a:ext cx="3959311" cy="69723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Uma dica de usar o </a:t>
            </a:r>
            <a:r>
              <a:rPr lang="pt-BR" dirty="0" err="1"/>
              <a:t>vsc</a:t>
            </a:r>
            <a:r>
              <a:rPr lang="pt-BR" cap="none" dirty="0" err="1"/>
              <a:t>ode</a:t>
            </a:r>
            <a:r>
              <a:rPr lang="pt-BR" dirty="0"/>
              <a:t> é habilitar o auto </a:t>
            </a:r>
            <a:r>
              <a:rPr lang="pt-BR" dirty="0" err="1"/>
              <a:t>save</a:t>
            </a:r>
            <a:r>
              <a:rPr lang="pt-BR" dirty="0"/>
              <a:t>, assim não esquece de “salvar” a cada alteração.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06B614-8D79-DB84-057B-4557D77703D6}"/>
              </a:ext>
            </a:extLst>
          </p:cNvPr>
          <p:cNvSpPr txBox="1">
            <a:spLocks/>
          </p:cNvSpPr>
          <p:nvPr/>
        </p:nvSpPr>
        <p:spPr>
          <a:xfrm>
            <a:off x="10358437" y="457199"/>
            <a:ext cx="1067589" cy="471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pt-BR" smtClean="0"/>
              <a:pPr/>
              <a:t>49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BCC84F-5DC4-D03B-4BC3-6B668013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69" y="54839"/>
            <a:ext cx="5303209" cy="67231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B80ED7D-1BC7-B78C-1A23-1F12728ABCF0}"/>
              </a:ext>
            </a:extLst>
          </p:cNvPr>
          <p:cNvSpPr/>
          <p:nvPr/>
        </p:nvSpPr>
        <p:spPr>
          <a:xfrm>
            <a:off x="6153150" y="4671240"/>
            <a:ext cx="1082040" cy="3808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1E43E8-1803-E63D-3105-B9253DD052D8}"/>
              </a:ext>
            </a:extLst>
          </p:cNvPr>
          <p:cNvSpPr/>
          <p:nvPr/>
        </p:nvSpPr>
        <p:spPr>
          <a:xfrm>
            <a:off x="6096000" y="80010"/>
            <a:ext cx="441960" cy="2743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01A4BA4-965A-1678-CF90-8C5B63083B3C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6316980" y="354330"/>
            <a:ext cx="377190" cy="43169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9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40CFA-3197-0AD9-6CA1-624F7F1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 de Projeto....</a:t>
            </a:r>
          </a:p>
        </p:txBody>
      </p:sp>
      <p:pic>
        <p:nvPicPr>
          <p:cNvPr id="7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021349E4-543C-09B5-F032-4F5998BD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2" y="4345601"/>
            <a:ext cx="3291931" cy="1645966"/>
          </a:xfrm>
        </p:spPr>
      </p:pic>
      <p:pic>
        <p:nvPicPr>
          <p:cNvPr id="11" name="Imagem 10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14DB1850-42B3-0C57-0967-84DAF4D9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67" y="4137123"/>
            <a:ext cx="2021968" cy="934228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F2E66CE4-60D4-7D57-37A8-516061EDDD50}"/>
              </a:ext>
            </a:extLst>
          </p:cNvPr>
          <p:cNvSpPr/>
          <p:nvPr/>
        </p:nvSpPr>
        <p:spPr>
          <a:xfrm>
            <a:off x="1647712" y="4055979"/>
            <a:ext cx="581495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esa, par, em pé, pássaro&#10;&#10;Descrição gerada automaticamente">
            <a:extLst>
              <a:ext uri="{FF2B5EF4-FFF2-40B4-BE49-F238E27FC236}">
                <a16:creationId xmlns:a16="http://schemas.microsoft.com/office/drawing/2014/main" id="{5EF47C4B-6F26-EB55-2F20-E447ACA5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2" y="5700304"/>
            <a:ext cx="651159" cy="1036616"/>
          </a:xfrm>
          <a:prstGeom prst="rect">
            <a:avLst/>
          </a:prstGeom>
        </p:spPr>
      </p:pic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6E792CD8-BC14-74AD-54D7-1ACDF9E485C3}"/>
              </a:ext>
            </a:extLst>
          </p:cNvPr>
          <p:cNvSpPr/>
          <p:nvPr/>
        </p:nvSpPr>
        <p:spPr>
          <a:xfrm rot="16200000">
            <a:off x="1700938" y="5704569"/>
            <a:ext cx="475048" cy="581497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2E748D-6881-414B-2B29-47D013898496}"/>
              </a:ext>
            </a:extLst>
          </p:cNvPr>
          <p:cNvGrpSpPr/>
          <p:nvPr/>
        </p:nvGrpSpPr>
        <p:grpSpPr>
          <a:xfrm>
            <a:off x="4726894" y="1068662"/>
            <a:ext cx="3506984" cy="852658"/>
            <a:chOff x="3664346" y="1327175"/>
            <a:chExt cx="4411850" cy="1678040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C75B5E45-DBF1-757D-1D8C-572C2213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27175"/>
              <a:ext cx="1338512" cy="1338512"/>
            </a:xfrm>
            <a:prstGeom prst="rect">
              <a:avLst/>
            </a:prstGeom>
          </p:spPr>
        </p:pic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26508B82-59DF-6BF1-382B-6290AE7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28" y="1369015"/>
              <a:ext cx="1931068" cy="1581237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13F95375-96A4-F361-7944-4E50033A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4346" y="1423978"/>
              <a:ext cx="1645967" cy="1581237"/>
            </a:xfrm>
            <a:prstGeom prst="rect">
              <a:avLst/>
            </a:prstGeom>
          </p:spPr>
        </p:pic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CADDB79-DF95-955F-DEFC-568698FE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57" y="3402779"/>
            <a:ext cx="3506983" cy="3411771"/>
          </a:xfrm>
          <a:prstGeom prst="rect">
            <a:avLst/>
          </a:prstGeom>
        </p:spPr>
      </p:pic>
      <p:sp>
        <p:nvSpPr>
          <p:cNvPr id="38" name="Seta: da Esquerda para a Direita 37">
            <a:extLst>
              <a:ext uri="{FF2B5EF4-FFF2-40B4-BE49-F238E27FC236}">
                <a16:creationId xmlns:a16="http://schemas.microsoft.com/office/drawing/2014/main" id="{2F17756B-C354-6014-175A-1CACEB31D7DF}"/>
              </a:ext>
            </a:extLst>
          </p:cNvPr>
          <p:cNvSpPr/>
          <p:nvPr/>
        </p:nvSpPr>
        <p:spPr>
          <a:xfrm rot="18743045">
            <a:off x="3104578" y="2392598"/>
            <a:ext cx="2158813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409D7F25-0B53-DB87-E1E1-78EF095A0E4B}"/>
              </a:ext>
            </a:extLst>
          </p:cNvPr>
          <p:cNvSpPr/>
          <p:nvPr/>
        </p:nvSpPr>
        <p:spPr>
          <a:xfrm rot="13397101">
            <a:off x="7655448" y="2315889"/>
            <a:ext cx="2130866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106D4A4-2043-6EA3-2227-ADF9F0D00078}"/>
              </a:ext>
            </a:extLst>
          </p:cNvPr>
          <p:cNvGrpSpPr/>
          <p:nvPr/>
        </p:nvGrpSpPr>
        <p:grpSpPr>
          <a:xfrm>
            <a:off x="4717639" y="4073356"/>
            <a:ext cx="1645967" cy="2616544"/>
            <a:chOff x="4225492" y="3593252"/>
            <a:chExt cx="1645967" cy="261654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04AA63F-7FC1-F019-7495-B3D47B8EDA08}"/>
                </a:ext>
              </a:extLst>
            </p:cNvPr>
            <p:cNvSpPr/>
            <p:nvPr/>
          </p:nvSpPr>
          <p:spPr>
            <a:xfrm>
              <a:off x="4225492" y="3593252"/>
              <a:ext cx="1645967" cy="2616544"/>
            </a:xfrm>
            <a:prstGeom prst="roundRect">
              <a:avLst>
                <a:gd name="adj" fmla="val 84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97B796FF-8768-6F89-032B-17BEE732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738" y="5130489"/>
              <a:ext cx="164040" cy="349110"/>
            </a:xfrm>
            <a:prstGeom prst="rect">
              <a:avLst/>
            </a:prstGeom>
          </p:spPr>
        </p:pic>
        <p:pic>
          <p:nvPicPr>
            <p:cNvPr id="43" name="Imagem 42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288D1C0B-D51E-603F-A6FF-A71FD4D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47" y="5121579"/>
              <a:ext cx="166143" cy="349110"/>
            </a:xfrm>
            <a:prstGeom prst="rect">
              <a:avLst/>
            </a:prstGeom>
          </p:spPr>
        </p:pic>
        <p:pic>
          <p:nvPicPr>
            <p:cNvPr id="45" name="Imagem 44" descr="Ícone&#10;&#10;Descrição gerada automaticamente">
              <a:extLst>
                <a:ext uri="{FF2B5EF4-FFF2-40B4-BE49-F238E27FC236}">
                  <a16:creationId xmlns:a16="http://schemas.microsoft.com/office/drawing/2014/main" id="{705E0082-DBD1-FDDB-537E-411A7EA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3" y="5613266"/>
              <a:ext cx="334389" cy="464779"/>
            </a:xfrm>
            <a:prstGeom prst="rect">
              <a:avLst/>
            </a:prstGeom>
          </p:spPr>
        </p:pic>
        <p:pic>
          <p:nvPicPr>
            <p:cNvPr id="47" name="Imagem 46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581F02C-74FC-493B-8A66-2749CC35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2" y="5137705"/>
              <a:ext cx="166143" cy="349110"/>
            </a:xfrm>
            <a:prstGeom prst="rect">
              <a:avLst/>
            </a:prstGeom>
          </p:spPr>
        </p:pic>
        <p:pic>
          <p:nvPicPr>
            <p:cNvPr id="49" name="Imagem 48" descr="Ícone&#10;&#10;Descrição gerada automaticamente">
              <a:extLst>
                <a:ext uri="{FF2B5EF4-FFF2-40B4-BE49-F238E27FC236}">
                  <a16:creationId xmlns:a16="http://schemas.microsoft.com/office/drawing/2014/main" id="{222224AC-BED2-474B-C466-D572A1EB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37" y="5614277"/>
              <a:ext cx="338595" cy="471088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FA3AA325-7CEF-738D-0C6C-37A4689A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24" y="5620586"/>
              <a:ext cx="336492" cy="464779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956E5A9-5D23-B0FF-0EA7-8F4D022F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1812" y="4507981"/>
              <a:ext cx="1360068" cy="464779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EC62F0-62A9-2D8D-BF7A-6E632149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2997" y="3600124"/>
              <a:ext cx="529468" cy="664242"/>
            </a:xfrm>
            <a:prstGeom prst="rect">
              <a:avLst/>
            </a:prstGeom>
          </p:spPr>
        </p:pic>
        <p:sp>
          <p:nvSpPr>
            <p:cNvPr id="57" name="Chave Direita 56">
              <a:extLst>
                <a:ext uri="{FF2B5EF4-FFF2-40B4-BE49-F238E27FC236}">
                  <a16:creationId xmlns:a16="http://schemas.microsoft.com/office/drawing/2014/main" id="{1873F36C-E195-E7A7-4407-B5B69E74BFE4}"/>
                </a:ext>
              </a:extLst>
            </p:cNvPr>
            <p:cNvSpPr/>
            <p:nvPr/>
          </p:nvSpPr>
          <p:spPr>
            <a:xfrm rot="16200000">
              <a:off x="4955675" y="3659614"/>
              <a:ext cx="183840" cy="1442442"/>
            </a:xfrm>
            <a:prstGeom prst="rightBrace">
              <a:avLst>
                <a:gd name="adj1" fmla="val 80125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: para Cima 58">
            <a:extLst>
              <a:ext uri="{FF2B5EF4-FFF2-40B4-BE49-F238E27FC236}">
                <a16:creationId xmlns:a16="http://schemas.microsoft.com/office/drawing/2014/main" id="{A166EA0E-02B0-4114-108E-C8A79174ED60}"/>
              </a:ext>
            </a:extLst>
          </p:cNvPr>
          <p:cNvSpPr/>
          <p:nvPr/>
        </p:nvSpPr>
        <p:spPr>
          <a:xfrm rot="16200000">
            <a:off x="3845152" y="5260294"/>
            <a:ext cx="475048" cy="1205746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29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63D48AA-A8D5-8E54-9835-895095F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0" y="4556722"/>
            <a:ext cx="3541454" cy="1005840"/>
          </a:xfrm>
        </p:spPr>
        <p:txBody>
          <a:bodyPr>
            <a:normAutofit fontScale="90000"/>
          </a:bodyPr>
          <a:lstStyle/>
          <a:p>
            <a:pPr algn="ctr"/>
            <a:r>
              <a:rPr lang="pt-BR" sz="2800" dirty="0"/>
              <a:t>Para compilar, temos que selecionar o ícone da </a:t>
            </a:r>
            <a:r>
              <a:rPr lang="pt-BR" sz="2800" dirty="0" err="1"/>
              <a:t>platformio</a:t>
            </a:r>
            <a:r>
              <a:rPr lang="pt-BR" sz="2800" dirty="0"/>
              <a:t>. </a:t>
            </a:r>
            <a:br>
              <a:rPr lang="pt-BR" sz="2800" dirty="0"/>
            </a:br>
            <a:r>
              <a:rPr lang="pt-BR" sz="2800" dirty="0"/>
              <a:t>Abrirá todas estas opções...para compilar e gravar o dispositivo clique em upload....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DDE9C1-EBD5-718C-7C98-85B5DC448AD2}"/>
              </a:ext>
            </a:extLst>
          </p:cNvPr>
          <p:cNvSpPr txBox="1">
            <a:spLocks/>
          </p:cNvSpPr>
          <p:nvPr/>
        </p:nvSpPr>
        <p:spPr>
          <a:xfrm>
            <a:off x="10358437" y="457199"/>
            <a:ext cx="1067589" cy="471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pt-BR" smtClean="0"/>
              <a:pPr/>
              <a:t>50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3B29FB-9C75-2166-EE7B-24AA42E4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20" y="223390"/>
            <a:ext cx="6382641" cy="641122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5E363F0-632E-C6FD-9C90-757F138313BF}"/>
              </a:ext>
            </a:extLst>
          </p:cNvPr>
          <p:cNvSpPr/>
          <p:nvPr/>
        </p:nvSpPr>
        <p:spPr>
          <a:xfrm>
            <a:off x="4189488" y="405402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A14A64F-1DB7-EF04-60C4-666812A3BC8B}"/>
              </a:ext>
            </a:extLst>
          </p:cNvPr>
          <p:cNvSpPr/>
          <p:nvPr/>
        </p:nvSpPr>
        <p:spPr>
          <a:xfrm rot="10800000">
            <a:off x="6462931" y="219474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760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D142E9-C355-2062-BAFF-8EFB4D329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" y="2663190"/>
            <a:ext cx="3410611" cy="3520440"/>
          </a:xfrm>
        </p:spPr>
        <p:txBody>
          <a:bodyPr/>
          <a:lstStyle/>
          <a:p>
            <a:pPr algn="ctr"/>
            <a:r>
              <a:rPr lang="pt-BR" sz="2800" dirty="0"/>
              <a:t>Depois de clicar em  upload, começa o processo de compilar e fazer a programação do esp32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8B54E7-7075-9507-C2E3-AB34248CA73D}"/>
              </a:ext>
            </a:extLst>
          </p:cNvPr>
          <p:cNvSpPr txBox="1">
            <a:spLocks/>
          </p:cNvSpPr>
          <p:nvPr/>
        </p:nvSpPr>
        <p:spPr>
          <a:xfrm>
            <a:off x="10358437" y="457199"/>
            <a:ext cx="1067589" cy="4714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pt-BR" smtClean="0"/>
              <a:pPr/>
              <a:t>51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671BF6-0A71-8C36-8646-0795601C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68" y="822960"/>
            <a:ext cx="8242632" cy="603504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21D257E-D7BA-649B-EE8F-AD61DC892D6C}"/>
              </a:ext>
            </a:extLst>
          </p:cNvPr>
          <p:cNvSpPr/>
          <p:nvPr/>
        </p:nvSpPr>
        <p:spPr>
          <a:xfrm>
            <a:off x="6610350" y="5197020"/>
            <a:ext cx="5173980" cy="14095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BF7EEA8-47DF-23CB-5FE5-E219D72D72E2}"/>
              </a:ext>
            </a:extLst>
          </p:cNvPr>
          <p:cNvSpPr/>
          <p:nvPr/>
        </p:nvSpPr>
        <p:spPr>
          <a:xfrm>
            <a:off x="4450080" y="1134933"/>
            <a:ext cx="2160270" cy="2743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0CBEAE-9939-63C4-755A-F55E0C9F2980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530215" y="1409253"/>
            <a:ext cx="3667125" cy="37877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7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593623-B4A6-C0EA-49A6-6C21A9AC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693" y="1576935"/>
            <a:ext cx="10119467" cy="98084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Se tudo der certo, o console vai indicar “</a:t>
            </a:r>
            <a:r>
              <a:rPr lang="pt-BR" dirty="0" err="1"/>
              <a:t>success</a:t>
            </a:r>
            <a:r>
              <a:rPr lang="pt-BR" dirty="0"/>
              <a:t>” e fazer o reset da placa...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8C9169-3759-1ED4-081A-B71DF24CE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" y="2721160"/>
            <a:ext cx="11788369" cy="27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07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C19F874-A399-D94B-074A-CEB5051FA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394" y="17285"/>
            <a:ext cx="7336964" cy="1088436"/>
          </a:xfrm>
        </p:spPr>
        <p:txBody>
          <a:bodyPr>
            <a:normAutofit/>
          </a:bodyPr>
          <a:lstStyle/>
          <a:p>
            <a:r>
              <a:rPr lang="pt-BR" sz="2400" dirty="0"/>
              <a:t>Resumindo: </a:t>
            </a:r>
            <a:br>
              <a:rPr lang="pt-BR" sz="2400" dirty="0"/>
            </a:br>
            <a:r>
              <a:rPr lang="pt-BR" sz="2400" dirty="0"/>
              <a:t>- </a:t>
            </a:r>
            <a:r>
              <a:rPr lang="pt-BR" sz="2400" dirty="0" err="1"/>
              <a:t>platformio</a:t>
            </a:r>
            <a:r>
              <a:rPr lang="pt-BR" sz="2400" dirty="0"/>
              <a:t> </a:t>
            </a:r>
            <a:r>
              <a:rPr lang="pt-BR" sz="2400" dirty="0">
                <a:sym typeface="Wingdings" panose="05000000000000000000" pitchFamily="2" charset="2"/>
              </a:rPr>
              <a:t> comandos (Upload, etc..)</a:t>
            </a:r>
            <a:br>
              <a:rPr lang="pt-BR" sz="2400" dirty="0">
                <a:sym typeface="Wingdings" panose="05000000000000000000" pitchFamily="2" charset="2"/>
              </a:rPr>
            </a:br>
            <a:r>
              <a:rPr lang="pt-BR" sz="2400" dirty="0">
                <a:sym typeface="Wingdings" panose="05000000000000000000" pitchFamily="2" charset="2"/>
              </a:rPr>
              <a:t>- </a:t>
            </a:r>
            <a:r>
              <a:rPr lang="pt-BR" sz="2400" dirty="0" err="1">
                <a:sym typeface="Wingdings" panose="05000000000000000000" pitchFamily="2" charset="2"/>
              </a:rPr>
              <a:t>explorer</a:t>
            </a:r>
            <a:r>
              <a:rPr lang="pt-BR" sz="2400" dirty="0">
                <a:sym typeface="Wingdings" panose="05000000000000000000" pitchFamily="2" charset="2"/>
              </a:rPr>
              <a:t>  pastas e arquivos do projeto.</a:t>
            </a:r>
            <a:endParaRPr lang="pt-BR" sz="24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4FD959D-50ED-DD5A-5038-2195DB5AB314}"/>
              </a:ext>
            </a:extLst>
          </p:cNvPr>
          <p:cNvGrpSpPr/>
          <p:nvPr/>
        </p:nvGrpSpPr>
        <p:grpSpPr>
          <a:xfrm>
            <a:off x="1639028" y="2008341"/>
            <a:ext cx="3581900" cy="4439270"/>
            <a:chOff x="1904750" y="1850490"/>
            <a:chExt cx="3581900" cy="443927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6B21108E-0124-3C3E-F7D4-586E17501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750" y="1850490"/>
              <a:ext cx="3581900" cy="443927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4C2474F-B62C-A1D3-3AE2-2C5AF8F2B0F2}"/>
                </a:ext>
              </a:extLst>
            </p:cNvPr>
            <p:cNvSpPr/>
            <p:nvPr/>
          </p:nvSpPr>
          <p:spPr>
            <a:xfrm>
              <a:off x="1927610" y="2339520"/>
              <a:ext cx="495550" cy="4379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290B746-A06D-D178-8313-56F877706DE1}"/>
                </a:ext>
              </a:extLst>
            </p:cNvPr>
            <p:cNvSpPr/>
            <p:nvPr/>
          </p:nvSpPr>
          <p:spPr>
            <a:xfrm>
              <a:off x="2575560" y="2339520"/>
              <a:ext cx="2830830" cy="30325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2C136A3-3C09-3BBD-2454-EBF5369EB5B7}"/>
              </a:ext>
            </a:extLst>
          </p:cNvPr>
          <p:cNvGrpSpPr/>
          <p:nvPr/>
        </p:nvGrpSpPr>
        <p:grpSpPr>
          <a:xfrm>
            <a:off x="7269391" y="1327177"/>
            <a:ext cx="3089046" cy="5372967"/>
            <a:chOff x="8135464" y="1383642"/>
            <a:chExt cx="3089046" cy="537296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85CBC12-2A0F-4C37-AE60-BE01A8FC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464" y="1383642"/>
              <a:ext cx="3089046" cy="5372967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5E8F5D-0F6F-CF24-1D2C-7B0A4EDFB8BF}"/>
                </a:ext>
              </a:extLst>
            </p:cNvPr>
            <p:cNvSpPr/>
            <p:nvPr/>
          </p:nvSpPr>
          <p:spPr>
            <a:xfrm>
              <a:off x="8169754" y="4720770"/>
              <a:ext cx="414176" cy="4379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C638396-6154-C268-DE46-FB6F84157B4F}"/>
                </a:ext>
              </a:extLst>
            </p:cNvPr>
            <p:cNvSpPr/>
            <p:nvPr/>
          </p:nvSpPr>
          <p:spPr>
            <a:xfrm>
              <a:off x="8737694" y="1826554"/>
              <a:ext cx="2406556" cy="48028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Seta: para Cima 12">
            <a:extLst>
              <a:ext uri="{FF2B5EF4-FFF2-40B4-BE49-F238E27FC236}">
                <a16:creationId xmlns:a16="http://schemas.microsoft.com/office/drawing/2014/main" id="{7DB0D4C0-9DF7-2CCA-5459-6C76E4449E6F}"/>
              </a:ext>
            </a:extLst>
          </p:cNvPr>
          <p:cNvSpPr/>
          <p:nvPr/>
        </p:nvSpPr>
        <p:spPr>
          <a:xfrm rot="5400000">
            <a:off x="756454" y="2277835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Cima 13">
            <a:extLst>
              <a:ext uri="{FF2B5EF4-FFF2-40B4-BE49-F238E27FC236}">
                <a16:creationId xmlns:a16="http://schemas.microsoft.com/office/drawing/2014/main" id="{9EC6CED1-88DA-2331-A500-3A822AD0CC4B}"/>
              </a:ext>
            </a:extLst>
          </p:cNvPr>
          <p:cNvSpPr/>
          <p:nvPr/>
        </p:nvSpPr>
        <p:spPr>
          <a:xfrm rot="5400000">
            <a:off x="6347603" y="4444769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902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530756-F6E3-82D5-252C-94899661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63" y="134592"/>
            <a:ext cx="8963563" cy="980844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pasta data para gravar na memória flash do esp32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AD804E-1159-0681-8EAD-50F00D2C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223010"/>
            <a:ext cx="7284432" cy="48319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5087C6-3908-BC5C-311C-CE3E63AF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57" y="4808559"/>
            <a:ext cx="4067743" cy="184810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2D59DBF-BF90-E17A-B82A-A61DC92A6C56}"/>
              </a:ext>
            </a:extLst>
          </p:cNvPr>
          <p:cNvSpPr/>
          <p:nvPr/>
        </p:nvSpPr>
        <p:spPr>
          <a:xfrm>
            <a:off x="8903970" y="5852160"/>
            <a:ext cx="2754630" cy="33147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C4519967-7809-DA0B-9969-96783B945F94}"/>
              </a:ext>
            </a:extLst>
          </p:cNvPr>
          <p:cNvSpPr/>
          <p:nvPr/>
        </p:nvSpPr>
        <p:spPr>
          <a:xfrm>
            <a:off x="137652" y="5034116"/>
            <a:ext cx="1524000" cy="1600103"/>
          </a:xfrm>
          <a:prstGeom prst="wedgeRoundRectCallout">
            <a:avLst>
              <a:gd name="adj1" fmla="val 43038"/>
              <a:gd name="adj2" fmla="val -8952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Clique com o botão direito do mouse nesta área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9441667F-8D0E-81D3-B1DD-C93910FC0449}"/>
              </a:ext>
            </a:extLst>
          </p:cNvPr>
          <p:cNvCxnSpPr>
            <a:endCxn id="7" idx="0"/>
          </p:cNvCxnSpPr>
          <p:nvPr/>
        </p:nvCxnSpPr>
        <p:spPr>
          <a:xfrm>
            <a:off x="4837471" y="4572000"/>
            <a:ext cx="5320658" cy="2365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490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EBC7AD-0A0A-990F-F92F-EC9F4EDF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168" y="134592"/>
            <a:ext cx="9075858" cy="980844"/>
          </a:xfrm>
        </p:spPr>
        <p:txBody>
          <a:bodyPr>
            <a:normAutofit fontScale="90000"/>
          </a:bodyPr>
          <a:lstStyle/>
          <a:p>
            <a:r>
              <a:rPr lang="pt-BR" dirty="0"/>
              <a:t>Criando pasta data para gravar na memória flash do esp32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7F38D8-B4D4-20FD-843E-89F623D9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223010"/>
            <a:ext cx="7284432" cy="48319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6ECE81-7A18-0176-75F4-6AA2C76C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57" y="4808559"/>
            <a:ext cx="4067743" cy="184810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0E1EF9A-775A-7F4D-BA23-F5728EE90BF3}"/>
              </a:ext>
            </a:extLst>
          </p:cNvPr>
          <p:cNvSpPr/>
          <p:nvPr/>
        </p:nvSpPr>
        <p:spPr>
          <a:xfrm>
            <a:off x="8903970" y="5852160"/>
            <a:ext cx="2754630" cy="33147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B0F0CC19-9804-3384-1661-F338E3363B10}"/>
              </a:ext>
            </a:extLst>
          </p:cNvPr>
          <p:cNvSpPr/>
          <p:nvPr/>
        </p:nvSpPr>
        <p:spPr>
          <a:xfrm>
            <a:off x="137652" y="5034116"/>
            <a:ext cx="1524000" cy="1600103"/>
          </a:xfrm>
          <a:prstGeom prst="wedgeRoundRectCallout">
            <a:avLst>
              <a:gd name="adj1" fmla="val 43038"/>
              <a:gd name="adj2" fmla="val -8952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Clique com o botão direito do mouse nesta área</a:t>
            </a:r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9409A410-EA35-A507-8315-4D21DB5DF5C2}"/>
              </a:ext>
            </a:extLst>
          </p:cNvPr>
          <p:cNvCxnSpPr>
            <a:endCxn id="7" idx="0"/>
          </p:cNvCxnSpPr>
          <p:nvPr/>
        </p:nvCxnSpPr>
        <p:spPr>
          <a:xfrm>
            <a:off x="4837471" y="4572000"/>
            <a:ext cx="5320658" cy="2365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00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6601B3E-17CC-A1BA-0EA0-06A92A18B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91" y="1432981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Copia os arquivos para esta pasta data.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7B1D3E-74F0-6FCE-A637-1C2A624A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77" y="2529906"/>
            <a:ext cx="5243845" cy="357933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9045209-D4AF-AAF2-89FA-282607D20162}"/>
              </a:ext>
            </a:extLst>
          </p:cNvPr>
          <p:cNvSpPr/>
          <p:nvPr/>
        </p:nvSpPr>
        <p:spPr>
          <a:xfrm>
            <a:off x="4343400" y="4697730"/>
            <a:ext cx="2023110" cy="960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563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63E2816-0653-66A5-E9D2-F2E8FB96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611" y="490422"/>
            <a:ext cx="8907415" cy="980844"/>
          </a:xfrm>
        </p:spPr>
        <p:txBody>
          <a:bodyPr>
            <a:normAutofit fontScale="90000"/>
          </a:bodyPr>
          <a:lstStyle/>
          <a:p>
            <a:r>
              <a:rPr lang="pt-BR" dirty="0"/>
              <a:t>Adicionar novas bibliotecas</a:t>
            </a:r>
            <a:br>
              <a:rPr lang="pt-BR" dirty="0"/>
            </a:br>
            <a:r>
              <a:rPr lang="pt-BR" dirty="0"/>
              <a:t>- </a:t>
            </a:r>
            <a:r>
              <a:rPr lang="pt-BR" i="1" dirty="0" err="1"/>
              <a:t>ESPAsyncWebServer.h</a:t>
            </a: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6220AA-BCB4-65DC-EF83-0F2F05CC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90" y="1961467"/>
            <a:ext cx="6592220" cy="48965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1D9751E-9D42-960E-6BD5-A259CDCDA4E8}"/>
              </a:ext>
            </a:extLst>
          </p:cNvPr>
          <p:cNvSpPr/>
          <p:nvPr/>
        </p:nvSpPr>
        <p:spPr>
          <a:xfrm>
            <a:off x="4537710" y="5777401"/>
            <a:ext cx="712716" cy="960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9F5CBD-9BFD-A5BF-F7EC-DCB2380D7C38}"/>
              </a:ext>
            </a:extLst>
          </p:cNvPr>
          <p:cNvSpPr/>
          <p:nvPr/>
        </p:nvSpPr>
        <p:spPr>
          <a:xfrm>
            <a:off x="1052175" y="5777401"/>
            <a:ext cx="452160" cy="6009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49CCD5-F20B-8121-14D8-64469E1C8785}"/>
              </a:ext>
            </a:extLst>
          </p:cNvPr>
          <p:cNvSpPr/>
          <p:nvPr/>
        </p:nvSpPr>
        <p:spPr>
          <a:xfrm>
            <a:off x="4537709" y="2380356"/>
            <a:ext cx="1459967" cy="3994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D62347E-CEB4-D5C9-B60F-1A4E8DD106E6}"/>
              </a:ext>
            </a:extLst>
          </p:cNvPr>
          <p:cNvSpPr txBox="1">
            <a:spLocks/>
          </p:cNvSpPr>
          <p:nvPr/>
        </p:nvSpPr>
        <p:spPr>
          <a:xfrm>
            <a:off x="7685062" y="1961467"/>
            <a:ext cx="4257998" cy="225260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000" dirty="0"/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Observação:</a:t>
            </a:r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C</a:t>
            </a:r>
            <a:r>
              <a:rPr lang="pt-BR" sz="2000" cap="none" dirty="0"/>
              <a:t>aso a aba PIO Home tenha sido fechada, para abri-la novamente, basta clicar F1 e digitar home e selecione </a:t>
            </a:r>
            <a:r>
              <a:rPr lang="pt-BR" sz="2000" cap="none" dirty="0" err="1"/>
              <a:t>PlatformIO</a:t>
            </a:r>
            <a:r>
              <a:rPr lang="pt-BR" sz="2000" cap="none" dirty="0"/>
              <a:t>: </a:t>
            </a:r>
            <a:r>
              <a:rPr lang="pt-BR" sz="2000" cap="none" dirty="0" err="1"/>
              <a:t>PlatformIO</a:t>
            </a:r>
            <a:r>
              <a:rPr lang="pt-BR" sz="2000" cap="none" dirty="0"/>
              <a:t> Home</a:t>
            </a:r>
            <a:endParaRPr lang="pt-BR" sz="20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0736543-FCE3-30B4-82B1-3149878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85" y="4409733"/>
            <a:ext cx="3419952" cy="106694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2EE8-9AD9-F7C1-8D85-F0A236926D43}"/>
              </a:ext>
            </a:extLst>
          </p:cNvPr>
          <p:cNvSpPr txBox="1"/>
          <p:nvPr/>
        </p:nvSpPr>
        <p:spPr>
          <a:xfrm>
            <a:off x="462617" y="5816289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C0E917B-4C11-A317-B5A3-AD3F9801F933}"/>
              </a:ext>
            </a:extLst>
          </p:cNvPr>
          <p:cNvSpPr txBox="1"/>
          <p:nvPr/>
        </p:nvSpPr>
        <p:spPr>
          <a:xfrm>
            <a:off x="5266577" y="5968689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17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034AF3B-2366-9B81-6FC1-88DB0398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627" y="1481551"/>
            <a:ext cx="9879437" cy="980844"/>
          </a:xfrm>
        </p:spPr>
        <p:txBody>
          <a:bodyPr>
            <a:normAutofit fontScale="90000"/>
          </a:bodyPr>
          <a:lstStyle/>
          <a:p>
            <a:r>
              <a:rPr lang="pt-BR" dirty="0"/>
              <a:t>Escreva no nome da biblioteca e procure.....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2B9C90-642A-241B-90E9-0B2D386A9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591"/>
            <a:ext cx="12192000" cy="38527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71B936D-8DB3-CD87-61BE-9D66DE9E4C29}"/>
              </a:ext>
            </a:extLst>
          </p:cNvPr>
          <p:cNvSpPr/>
          <p:nvPr/>
        </p:nvSpPr>
        <p:spPr>
          <a:xfrm>
            <a:off x="784122" y="4383097"/>
            <a:ext cx="2096730" cy="49370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EEAAF6-DD5E-2086-D312-199BCD2B491D}"/>
              </a:ext>
            </a:extLst>
          </p:cNvPr>
          <p:cNvCxnSpPr>
            <a:cxnSpLocks/>
          </p:cNvCxnSpPr>
          <p:nvPr/>
        </p:nvCxnSpPr>
        <p:spPr>
          <a:xfrm>
            <a:off x="2930014" y="4640827"/>
            <a:ext cx="878020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0589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50B4AE5-4008-62CB-C6E0-138D1088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120" y="158771"/>
            <a:ext cx="9879437" cy="980844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Neste caso, a biblioteca que funciona é a </a:t>
            </a:r>
            <a:r>
              <a:rPr lang="pt-BR" dirty="0" err="1"/>
              <a:t>esp</a:t>
            </a:r>
            <a:r>
              <a:rPr lang="pt-BR" dirty="0"/>
              <a:t> </a:t>
            </a:r>
            <a:r>
              <a:rPr lang="pt-BR" dirty="0" err="1"/>
              <a:t>async</a:t>
            </a:r>
            <a:r>
              <a:rPr lang="pt-BR" dirty="0"/>
              <a:t> </a:t>
            </a:r>
            <a:r>
              <a:rPr lang="pt-BR" dirty="0" err="1"/>
              <a:t>webserver</a:t>
            </a:r>
            <a:r>
              <a:rPr lang="pt-BR" dirty="0"/>
              <a:t> (palavras separadas)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DC1EF7-605F-D171-AF26-61756BA7B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9" y="2230582"/>
            <a:ext cx="9459645" cy="430590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273EDED-FFC8-DAF0-8D49-B1C9DD800530}"/>
              </a:ext>
            </a:extLst>
          </p:cNvPr>
          <p:cNvSpPr/>
          <p:nvPr/>
        </p:nvSpPr>
        <p:spPr>
          <a:xfrm>
            <a:off x="2583424" y="3182148"/>
            <a:ext cx="6019801" cy="201911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5205EB1E-BE78-C761-69C0-2BD4F3916F19}"/>
              </a:ext>
            </a:extLst>
          </p:cNvPr>
          <p:cNvSpPr/>
          <p:nvPr/>
        </p:nvSpPr>
        <p:spPr>
          <a:xfrm rot="19685827">
            <a:off x="3527548" y="3555017"/>
            <a:ext cx="727587" cy="877041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68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B2EF-70AB-5724-2490-53997A59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pt-BR" sz="2700" b="1" dirty="0">
                <a:solidFill>
                  <a:srgbClr val="7FCFE5"/>
                </a:solidFill>
              </a:rPr>
              <a:t>HTML - é uma Linguagem de Marcação de Hiper Texto, ou seja, é a forma utilizada para a construção de páginas web.</a:t>
            </a:r>
            <a:br>
              <a:rPr lang="pt-BR" sz="2700" b="1" dirty="0">
                <a:solidFill>
                  <a:srgbClr val="7FCFE5"/>
                </a:solidFill>
              </a:rPr>
            </a:br>
            <a:r>
              <a:rPr lang="pt-BR" sz="2700" b="1" dirty="0">
                <a:solidFill>
                  <a:srgbClr val="FFFF00"/>
                </a:solidFill>
              </a:rPr>
              <a:t>Não é uma linguagem de programação!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B6E70A-6BEB-7BE6-78B1-BA03DBC8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56" y="1629972"/>
            <a:ext cx="5320208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&lt;!DOCTYPE 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&lt;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	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&lt;body&gt;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&lt;/body&gt;</a:t>
            </a:r>
          </a:p>
          <a:p>
            <a:pPr marL="0" indent="0">
              <a:buNone/>
            </a:pPr>
            <a:r>
              <a:rPr lang="pt-BR" b="1" dirty="0"/>
              <a:t>&lt;/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88F9-482B-3FA6-3DCD-D2AEAF04D48B}"/>
              </a:ext>
            </a:extLst>
          </p:cNvPr>
          <p:cNvSpPr/>
          <p:nvPr/>
        </p:nvSpPr>
        <p:spPr>
          <a:xfrm>
            <a:off x="246656" y="2053636"/>
            <a:ext cx="5328592" cy="4608512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D15E0-71F2-4A0B-5A62-669ACB233604}"/>
              </a:ext>
            </a:extLst>
          </p:cNvPr>
          <p:cNvSpPr/>
          <p:nvPr/>
        </p:nvSpPr>
        <p:spPr>
          <a:xfrm>
            <a:off x="1331494" y="2701708"/>
            <a:ext cx="4099738" cy="158417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60C421-26E4-6D31-BCE4-5334E6E85549}"/>
              </a:ext>
            </a:extLst>
          </p:cNvPr>
          <p:cNvSpPr/>
          <p:nvPr/>
        </p:nvSpPr>
        <p:spPr>
          <a:xfrm>
            <a:off x="1331494" y="4667882"/>
            <a:ext cx="4099737" cy="16088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64DD7-DA2B-6AB2-1F71-C39E54B3445E}"/>
              </a:ext>
            </a:extLst>
          </p:cNvPr>
          <p:cNvSpPr/>
          <p:nvPr/>
        </p:nvSpPr>
        <p:spPr>
          <a:xfrm>
            <a:off x="102640" y="1549580"/>
            <a:ext cx="5625008" cy="52649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19543B-AEB3-46AA-3A51-F4B47540DD02}"/>
              </a:ext>
            </a:extLst>
          </p:cNvPr>
          <p:cNvSpPr/>
          <p:nvPr/>
        </p:nvSpPr>
        <p:spPr>
          <a:xfrm>
            <a:off x="6660086" y="2627090"/>
            <a:ext cx="4892842" cy="806958"/>
          </a:xfrm>
          <a:prstGeom prst="wedgeRoundRectCallout">
            <a:avLst>
              <a:gd name="adj1" fmla="val -72144"/>
              <a:gd name="adj2" fmla="val -36899"/>
              <a:gd name="adj3" fmla="val 1666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(HTML) onde toda a página será desenvolvida. Portanto, todas as outras </a:t>
            </a:r>
            <a:r>
              <a:rPr lang="pt-BR" sz="1800" b="1" dirty="0" err="1"/>
              <a:t>tags</a:t>
            </a:r>
            <a:r>
              <a:rPr lang="pt-BR" sz="1800" b="1" dirty="0"/>
              <a:t> devem estar aqui dentro.</a:t>
            </a:r>
            <a:endParaRPr lang="pt-BR" sz="2000" b="1" dirty="0"/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457E9A70-C302-7B92-50A6-79A6FBE19D7A}"/>
              </a:ext>
            </a:extLst>
          </p:cNvPr>
          <p:cNvSpPr/>
          <p:nvPr/>
        </p:nvSpPr>
        <p:spPr>
          <a:xfrm>
            <a:off x="6660086" y="1587499"/>
            <a:ext cx="4892842" cy="806958"/>
          </a:xfrm>
          <a:prstGeom prst="wedgeRoundRectCallout">
            <a:avLst>
              <a:gd name="adj1" fmla="val -68210"/>
              <a:gd name="adj2" fmla="val -210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O &lt;DOCTYPE html&gt; não é uma tag HTML. Aqui é informado para o navegador que o HTML usado é o 5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BB7D5428-87DF-4E96-3540-C00E52D6A4EA}"/>
              </a:ext>
            </a:extLst>
          </p:cNvPr>
          <p:cNvSpPr/>
          <p:nvPr/>
        </p:nvSpPr>
        <p:spPr>
          <a:xfrm>
            <a:off x="6651702" y="3666681"/>
            <a:ext cx="4892842" cy="1201213"/>
          </a:xfrm>
          <a:prstGeom prst="wedgeRoundRectCallout">
            <a:avLst>
              <a:gd name="adj1" fmla="val -75259"/>
              <a:gd name="adj2" fmla="val -30935"/>
              <a:gd name="adj3" fmla="val 16667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(HEAD) que compõe o topo dá página ou o cabeçalho. O conteúdo não aparece no browser, mas contém instruções sobre seu conteúdo e comportamento.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29175116-66B1-876C-9AD6-43A0E9CBB026}"/>
              </a:ext>
            </a:extLst>
          </p:cNvPr>
          <p:cNvSpPr/>
          <p:nvPr/>
        </p:nvSpPr>
        <p:spPr>
          <a:xfrm>
            <a:off x="6646293" y="5402853"/>
            <a:ext cx="4892842" cy="806958"/>
          </a:xfrm>
          <a:prstGeom prst="wedgeRoundRectCallout">
            <a:avLst>
              <a:gd name="adj1" fmla="val -74440"/>
              <a:gd name="adj2" fmla="val -20001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O elemento body (corpo) compreende toda a área onde irá aparecer o conteúdo visual da página.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B1A960-8711-34F5-8F7D-04D5DBA31C07}"/>
              </a:ext>
            </a:extLst>
          </p:cNvPr>
          <p:cNvSpPr/>
          <p:nvPr/>
        </p:nvSpPr>
        <p:spPr>
          <a:xfrm>
            <a:off x="7098631" y="6368716"/>
            <a:ext cx="4020544" cy="4458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Comentários num documento HTML</a:t>
            </a:r>
          </a:p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aqui vem o comentário --&gt;</a:t>
            </a:r>
          </a:p>
        </p:txBody>
      </p:sp>
    </p:spTree>
    <p:extLst>
      <p:ext uri="{BB962C8B-B14F-4D97-AF65-F5344CB8AC3E}">
        <p14:creationId xmlns:p14="http://schemas.microsoft.com/office/powerpoint/2010/main" val="2316247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D818EA1-5224-09A8-A3ED-618F98D0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585" y="438266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Adicione a biblioteca ao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339069-2956-2A06-AB2A-8F09B634B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46" y="1850735"/>
            <a:ext cx="7821116" cy="488700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286594B-2D2D-A1E4-0016-207E98505DE0}"/>
              </a:ext>
            </a:extLst>
          </p:cNvPr>
          <p:cNvSpPr/>
          <p:nvPr/>
        </p:nvSpPr>
        <p:spPr>
          <a:xfrm>
            <a:off x="5673214" y="5024284"/>
            <a:ext cx="1828799" cy="53094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A970DFE2-4A2A-DD06-A632-CDFEA95D370A}"/>
              </a:ext>
            </a:extLst>
          </p:cNvPr>
          <p:cNvSpPr/>
          <p:nvPr/>
        </p:nvSpPr>
        <p:spPr>
          <a:xfrm rot="19685827">
            <a:off x="7210843" y="5255063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403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1ADD506-8748-1C19-C15E-EDE07DBCE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442" y="125940"/>
            <a:ext cx="8975558" cy="980844"/>
          </a:xfrm>
        </p:spPr>
        <p:txBody>
          <a:bodyPr>
            <a:normAutofit fontScale="90000"/>
          </a:bodyPr>
          <a:lstStyle/>
          <a:p>
            <a:r>
              <a:rPr lang="pt-BR" dirty="0"/>
              <a:t>A biblioteca se aplica ao projeto e não a plataforma....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89D247-F506-7EF5-69FB-5727A951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155302"/>
            <a:ext cx="6164828" cy="378461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A640CB4-6167-34FE-5A0A-7B2F2EE7D1E5}"/>
              </a:ext>
            </a:extLst>
          </p:cNvPr>
          <p:cNvSpPr/>
          <p:nvPr/>
        </p:nvSpPr>
        <p:spPr>
          <a:xfrm>
            <a:off x="525693" y="2345712"/>
            <a:ext cx="5434615" cy="45648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C96B3753-0DFE-93EF-7635-927436552BB8}"/>
              </a:ext>
            </a:extLst>
          </p:cNvPr>
          <p:cNvSpPr/>
          <p:nvPr/>
        </p:nvSpPr>
        <p:spPr>
          <a:xfrm rot="13585258">
            <a:off x="5700789" y="1921717"/>
            <a:ext cx="620120" cy="7204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95ED2CE-E35E-211D-858D-FC73822F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48" y="2802196"/>
            <a:ext cx="5734662" cy="25679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EBADA70-399A-1F39-785D-6B7360D2196D}"/>
              </a:ext>
            </a:extLst>
          </p:cNvPr>
          <p:cNvCxnSpPr>
            <a:cxnSpLocks/>
          </p:cNvCxnSpPr>
          <p:nvPr/>
        </p:nvCxnSpPr>
        <p:spPr>
          <a:xfrm>
            <a:off x="5742854" y="2620302"/>
            <a:ext cx="923748" cy="18698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B27A38BB-D61C-7E34-245E-7532691562A6}"/>
              </a:ext>
            </a:extLst>
          </p:cNvPr>
          <p:cNvSpPr txBox="1">
            <a:spLocks/>
          </p:cNvSpPr>
          <p:nvPr/>
        </p:nvSpPr>
        <p:spPr>
          <a:xfrm>
            <a:off x="147483" y="5751216"/>
            <a:ext cx="5221326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400" cap="none" dirty="0"/>
              <a:t>Selecione o projeto o qual quer adicionar a dependência da biblioteca </a:t>
            </a:r>
            <a:r>
              <a:rPr lang="pt-BR" sz="2400" cap="none" dirty="0">
                <a:sym typeface="Wingdings" panose="05000000000000000000" pitchFamily="2" charset="2"/>
              </a:rPr>
              <a:t> depois clique em ADD</a:t>
            </a:r>
            <a:endParaRPr lang="pt-BR" sz="2400" cap="none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B803D32A-82D6-C74B-F61D-976ABBF68D7A}"/>
              </a:ext>
            </a:extLst>
          </p:cNvPr>
          <p:cNvCxnSpPr>
            <a:cxnSpLocks/>
          </p:cNvCxnSpPr>
          <p:nvPr/>
        </p:nvCxnSpPr>
        <p:spPr>
          <a:xfrm flipV="1">
            <a:off x="5368809" y="4659652"/>
            <a:ext cx="374045" cy="19028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58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739967F-AF8D-EADE-F5F7-DC860892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274" y="269364"/>
            <a:ext cx="9426210" cy="550392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200" dirty="0"/>
              <a:t>Note que no arquivo platformio.ini consta tudo que é acrescentado no projeto.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11D760-FD39-B440-E820-AD3C455CA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3" y="1150633"/>
            <a:ext cx="8333104" cy="51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38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D7E281D-6DB0-D442-14B0-0A8442F3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120504"/>
            <a:ext cx="9879437" cy="601935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Como compilar o projeto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1B1185-41B5-AFAA-9BF7-71F09D3A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89" y="1124025"/>
            <a:ext cx="4039164" cy="55538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FB6309B-2B12-D603-BA41-420DFDC8628E}"/>
              </a:ext>
            </a:extLst>
          </p:cNvPr>
          <p:cNvSpPr txBox="1">
            <a:spLocks/>
          </p:cNvSpPr>
          <p:nvPr/>
        </p:nvSpPr>
        <p:spPr>
          <a:xfrm>
            <a:off x="6451520" y="4263300"/>
            <a:ext cx="4440711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cap="none" dirty="0"/>
              <a:t>Se você deseja apenas compilar e programar o microcontrolador, clique em (1) e depois em (2). Lembre-se de ter a placa conectada no computador.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3241C8-E6B7-A210-9BE6-51FFF12CA73B}"/>
              </a:ext>
            </a:extLst>
          </p:cNvPr>
          <p:cNvSpPr/>
          <p:nvPr/>
        </p:nvSpPr>
        <p:spPr>
          <a:xfrm>
            <a:off x="1546590" y="5000422"/>
            <a:ext cx="537850" cy="5548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9727883-59DC-21CC-B475-BA5C4C6E452A}"/>
              </a:ext>
            </a:extLst>
          </p:cNvPr>
          <p:cNvSpPr/>
          <p:nvPr/>
        </p:nvSpPr>
        <p:spPr>
          <a:xfrm>
            <a:off x="2236839" y="3212831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B59620-21D4-5570-B724-B5E588C92F18}"/>
              </a:ext>
            </a:extLst>
          </p:cNvPr>
          <p:cNvSpPr txBox="1"/>
          <p:nvPr/>
        </p:nvSpPr>
        <p:spPr>
          <a:xfrm>
            <a:off x="971090" y="500584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773C20-342D-96DA-0DFE-268157B0185A}"/>
              </a:ext>
            </a:extLst>
          </p:cNvPr>
          <p:cNvSpPr txBox="1"/>
          <p:nvPr/>
        </p:nvSpPr>
        <p:spPr>
          <a:xfrm>
            <a:off x="4408170" y="311461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13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5DB57EB-3021-4DF3-B0F4-9BC539CA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216" y="124263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Baixar arquivos da pasta data para o esp32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FA8A1E-DE81-A2F0-FC72-7F896A9B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7" y="1312198"/>
            <a:ext cx="5000442" cy="551307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F5289B0-0C96-D79E-9446-CD458346A2E1}"/>
              </a:ext>
            </a:extLst>
          </p:cNvPr>
          <p:cNvSpPr txBox="1">
            <a:spLocks/>
          </p:cNvSpPr>
          <p:nvPr/>
        </p:nvSpPr>
        <p:spPr>
          <a:xfrm>
            <a:off x="7110285" y="4064839"/>
            <a:ext cx="4440711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cap="none" dirty="0"/>
              <a:t>Se você deseja baixar os arquivos da pasta data para a memória Flash do ESP32, clique em (1), depois em (2) e depois em (3). Lembre-se de ter a placa conectada no computador.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474A7DA-C5CE-B1DA-22BC-5E95B467A537}"/>
              </a:ext>
            </a:extLst>
          </p:cNvPr>
          <p:cNvSpPr/>
          <p:nvPr/>
        </p:nvSpPr>
        <p:spPr>
          <a:xfrm>
            <a:off x="1428606" y="4931598"/>
            <a:ext cx="537850" cy="5548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5B52A51-143A-345A-791B-99DB5C2F825C}"/>
              </a:ext>
            </a:extLst>
          </p:cNvPr>
          <p:cNvSpPr/>
          <p:nvPr/>
        </p:nvSpPr>
        <p:spPr>
          <a:xfrm>
            <a:off x="2169737" y="5011929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D135D1-7EF3-9365-B041-07798FCC2AAB}"/>
              </a:ext>
            </a:extLst>
          </p:cNvPr>
          <p:cNvSpPr txBox="1"/>
          <p:nvPr/>
        </p:nvSpPr>
        <p:spPr>
          <a:xfrm>
            <a:off x="853106" y="493702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021D92-A11F-5705-C446-C79E8531A0C3}"/>
              </a:ext>
            </a:extLst>
          </p:cNvPr>
          <p:cNvSpPr txBox="1"/>
          <p:nvPr/>
        </p:nvSpPr>
        <p:spPr>
          <a:xfrm>
            <a:off x="4180432" y="491725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E4CB0A-2F66-483E-D1FD-DF2FDCEE3BAD}"/>
              </a:ext>
            </a:extLst>
          </p:cNvPr>
          <p:cNvSpPr/>
          <p:nvPr/>
        </p:nvSpPr>
        <p:spPr>
          <a:xfrm>
            <a:off x="2169737" y="5545802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7EBF48-46BE-1A75-F483-5758DB6D43A7}"/>
              </a:ext>
            </a:extLst>
          </p:cNvPr>
          <p:cNvSpPr txBox="1"/>
          <p:nvPr/>
        </p:nvSpPr>
        <p:spPr>
          <a:xfrm>
            <a:off x="4212820" y="544047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3º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AB71-9BF1-9206-7A7B-67E8D354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Algumas </a:t>
            </a:r>
            <a:r>
              <a:rPr lang="pt-BR" sz="4000" b="1" dirty="0" err="1"/>
              <a:t>tags</a:t>
            </a:r>
            <a:r>
              <a:rPr lang="pt-BR" sz="4000" b="1" dirty="0"/>
              <a:t> usadas em um arquivo 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839AE9-7B24-A400-41DD-63A9911FE470}"/>
              </a:ext>
            </a:extLst>
          </p:cNvPr>
          <p:cNvSpPr txBox="1">
            <a:spLocks/>
          </p:cNvSpPr>
          <p:nvPr/>
        </p:nvSpPr>
        <p:spPr>
          <a:xfrm>
            <a:off x="344460" y="1644316"/>
            <a:ext cx="11494103" cy="499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dentro do elemento HEAD.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&lt;script&gt; &lt;/script&gt;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compreende um código escrito em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javascript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inserir CSS.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&lt;link .....&gt;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adicionar links.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&lt;h1&gt; &lt;/h1&gt; .........&lt;h6&gt; &lt;/h6&gt;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variações na escrita de títulos (h1 título principal, h2 subtítulo, etc..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usado para dividir o conteúdo de uma página em blocos (divisões)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texto colocado sem formatação em um novo parágrafo (p)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&lt;b&gt; &lt;/b&gt;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negrito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&lt;i&gt;...... &lt;/i&gt;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itálico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 e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desenhauma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barra horizontal.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6F33B371-27D5-313D-F164-484B359F76BA}"/>
              </a:ext>
            </a:extLst>
          </p:cNvPr>
          <p:cNvSpPr/>
          <p:nvPr/>
        </p:nvSpPr>
        <p:spPr>
          <a:xfrm>
            <a:off x="8385329" y="5558588"/>
            <a:ext cx="173133" cy="770873"/>
          </a:xfrm>
          <a:prstGeom prst="rightBrace">
            <a:avLst>
              <a:gd name="adj1" fmla="val 77268"/>
              <a:gd name="adj2" fmla="val 52177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EC4009EB-EA3B-9CC7-9487-C98C86C538DD}"/>
              </a:ext>
            </a:extLst>
          </p:cNvPr>
          <p:cNvSpPr/>
          <p:nvPr/>
        </p:nvSpPr>
        <p:spPr>
          <a:xfrm>
            <a:off x="9015664" y="5061284"/>
            <a:ext cx="3088105" cy="1669616"/>
          </a:xfrm>
          <a:prstGeom prst="wedgeRoundRectCallout">
            <a:avLst>
              <a:gd name="adj1" fmla="val -56558"/>
              <a:gd name="adj2" fmla="val 2035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Algumas TAGS não tem fechamento    &lt; &gt; .....&lt;/&gt;, neste caso pode-se deixar apenas a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sem a barra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ou no HTML5 se permite fazer o seguinte: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9740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6C0B-49FD-0206-E5CD-B7B6938A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Inserido imagens e criando 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1F5E-E12E-3F34-9FFA-4EE6307B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Inserindo imagens, sons e vídeos em página web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=“logo.png”&gt; ou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=“100”&gt;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/logo.png”&gt;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=“http://www.novosite.com/figuras/imagem.png”&gt;</a:t>
            </a:r>
          </a:p>
          <a:p>
            <a:pPr algn="just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clicar numa figura e ser redirecionado para um site?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	&lt;a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=“http://www.infoescola.com/geografia/mapa-do-brasil”&gt;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=“mapa_brasil.png”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=“200”&gt;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&lt;/a&gt;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80B4D8-1E8D-F9C8-0AEF-B7319B34BB0A}"/>
              </a:ext>
            </a:extLst>
          </p:cNvPr>
          <p:cNvSpPr txBox="1">
            <a:spLocks/>
          </p:cNvSpPr>
          <p:nvPr/>
        </p:nvSpPr>
        <p:spPr>
          <a:xfrm>
            <a:off x="2429691" y="315685"/>
            <a:ext cx="7681306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4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A43F-B39E-4DB3-3FA8-B4656D8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759737" cy="836062"/>
          </a:xfrm>
        </p:spPr>
        <p:txBody>
          <a:bodyPr/>
          <a:lstStyle/>
          <a:p>
            <a:r>
              <a:rPr lang="pt-BR" sz="4400" b="1" dirty="0"/>
              <a:t>Estruturando o conteúdo na página web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5FBE-A317-E9F4-5F4A-E8EAFDD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930598"/>
            <a:ext cx="5465648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Uma página web pode ser estruturada usando alguns elementos, tais como:</a:t>
            </a:r>
          </a:p>
          <a:p>
            <a:pPr marL="0" indent="0" algn="just">
              <a:buNone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1º) Elemento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elemento separa a página web em divisões ou seções. Cada divisão permite agrupar diversos elementos HTML, como por exemplo: texto, imagens, formulários, etc..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10FA16-80C5-1C8C-2894-8D778761EFB2}"/>
              </a:ext>
            </a:extLst>
          </p:cNvPr>
          <p:cNvSpPr txBox="1">
            <a:spLocks/>
          </p:cNvSpPr>
          <p:nvPr/>
        </p:nvSpPr>
        <p:spPr>
          <a:xfrm>
            <a:off x="2178433" y="3011906"/>
            <a:ext cx="11377263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CCBB37-6A2E-9876-7963-D2078A69C4D8}"/>
              </a:ext>
            </a:extLst>
          </p:cNvPr>
          <p:cNvSpPr txBox="1">
            <a:spLocks/>
          </p:cNvSpPr>
          <p:nvPr/>
        </p:nvSpPr>
        <p:spPr>
          <a:xfrm>
            <a:off x="2178433" y="3959291"/>
            <a:ext cx="11357544" cy="1928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24486E-ABE1-3595-4AF6-0C98F006DC2F}"/>
              </a:ext>
            </a:extLst>
          </p:cNvPr>
          <p:cNvSpPr txBox="1">
            <a:spLocks/>
          </p:cNvSpPr>
          <p:nvPr/>
        </p:nvSpPr>
        <p:spPr>
          <a:xfrm>
            <a:off x="2178433" y="3497330"/>
            <a:ext cx="11357544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56DCA2-6973-8E27-8453-8B81B949BC90}"/>
              </a:ext>
            </a:extLst>
          </p:cNvPr>
          <p:cNvSpPr txBox="1">
            <a:spLocks/>
          </p:cNvSpPr>
          <p:nvPr/>
        </p:nvSpPr>
        <p:spPr>
          <a:xfrm>
            <a:off x="5756478" y="988704"/>
            <a:ext cx="6108729" cy="582584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&lt;!DOCTYPE 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&lt;meta </a:t>
            </a:r>
            <a:r>
              <a:rPr lang="pt-BR" sz="2400" b="1" dirty="0" err="1">
                <a:solidFill>
                  <a:schemeClr val="bg1"/>
                </a:solidFill>
              </a:rPr>
              <a:t>charset</a:t>
            </a:r>
            <a:r>
              <a:rPr lang="pt-BR" sz="2400" b="1" dirty="0">
                <a:solidFill>
                  <a:schemeClr val="bg1"/>
                </a:solidFill>
              </a:rPr>
              <a:t>=“UTF-8”/&gt;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&gt;PUC-On-line&lt;/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id=“banner”&gt;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=“banner.gif”/&gt;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id=“menu”&gt;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=“menu.gif”/&gt;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BAD82-CA54-39DB-8154-770E5CB6CF0C}"/>
              </a:ext>
            </a:extLst>
          </p:cNvPr>
          <p:cNvSpPr/>
          <p:nvPr/>
        </p:nvSpPr>
        <p:spPr>
          <a:xfrm>
            <a:off x="6699664" y="1590428"/>
            <a:ext cx="5231446" cy="14001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26EFAC-79C7-15EB-7480-8F9464CC0E96}"/>
              </a:ext>
            </a:extLst>
          </p:cNvPr>
          <p:cNvSpPr/>
          <p:nvPr/>
        </p:nvSpPr>
        <p:spPr>
          <a:xfrm>
            <a:off x="6699664" y="3152879"/>
            <a:ext cx="5231446" cy="328101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11C865-A248-4979-7B24-6DA0F5C7A558}"/>
              </a:ext>
            </a:extLst>
          </p:cNvPr>
          <p:cNvSpPr/>
          <p:nvPr/>
        </p:nvSpPr>
        <p:spPr>
          <a:xfrm>
            <a:off x="5756478" y="1284650"/>
            <a:ext cx="6347626" cy="5420708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5981E0-4CB0-CBF3-43C3-0793C80CE96A}"/>
              </a:ext>
            </a:extLst>
          </p:cNvPr>
          <p:cNvSpPr/>
          <p:nvPr/>
        </p:nvSpPr>
        <p:spPr>
          <a:xfrm>
            <a:off x="7642849" y="3590332"/>
            <a:ext cx="4055928" cy="115931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F755DB-A17F-56CA-90C6-83AD38EC7F64}"/>
              </a:ext>
            </a:extLst>
          </p:cNvPr>
          <p:cNvSpPr/>
          <p:nvPr/>
        </p:nvSpPr>
        <p:spPr>
          <a:xfrm>
            <a:off x="7632989" y="4911924"/>
            <a:ext cx="4055928" cy="114996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894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SemanaAcademica_VF" id="{12C28FDF-2BB5-49F0-AD45-CDCDDD036342}" vid="{3A9BB4E3-EF97-4480-8873-E9E0610370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2866</TotalTime>
  <Words>5394</Words>
  <Application>Microsoft Office PowerPoint</Application>
  <PresentationFormat>Widescreen</PresentationFormat>
  <Paragraphs>663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0" baseType="lpstr">
      <vt:lpstr>Aptos</vt:lpstr>
      <vt:lpstr>Aptos Display</vt:lpstr>
      <vt:lpstr>Arial</vt:lpstr>
      <vt:lpstr>Consolas</vt:lpstr>
      <vt:lpstr>Wingdings</vt:lpstr>
      <vt:lpstr>Tema do Office</vt:lpstr>
      <vt:lpstr>Baixe o material da Oficina  acesse o github  https://github.com/aterroso/ESPServidorWEB</vt:lpstr>
      <vt:lpstr>IoT - desvendando os mistérios de um sistema web embarcado num ESP32 - com demonstração prática</vt:lpstr>
      <vt:lpstr>Sumário</vt:lpstr>
      <vt:lpstr>Introdução....</vt:lpstr>
      <vt:lpstr>Requisitos de Projeto....</vt:lpstr>
      <vt:lpstr>HTML - é uma Linguagem de Marcação de Hiper Texto, ou seja, é a forma utilizada para a construção de páginas web. Não é uma linguagem de programação!</vt:lpstr>
      <vt:lpstr>Algumas tags usadas em um arquivo HTML</vt:lpstr>
      <vt:lpstr>Inserido imagens e criando links</vt:lpstr>
      <vt:lpstr>Estruturando o conteúdo na página web</vt:lpstr>
      <vt:lpstr>Continuação....</vt:lpstr>
      <vt:lpstr>Continuação.....</vt:lpstr>
      <vt:lpstr>Tag’s utilizadas na formatação de texto</vt:lpstr>
      <vt:lpstr>Estruturando o texto em formato de listas</vt:lpstr>
      <vt:lpstr>Introdução ao CSS (Cascading Style Sheet – Folha de Estilos em Cascata).</vt:lpstr>
      <vt:lpstr>Propriedades de fontes</vt:lpstr>
      <vt:lpstr>Configurando um elemento em relação as bordas</vt:lpstr>
      <vt:lpstr>ESP32</vt:lpstr>
      <vt:lpstr>ESP32 x Kit Arduino UNO</vt:lpstr>
      <vt:lpstr>Valores de mercado....(base ML)</vt:lpstr>
      <vt:lpstr>Pinagem do ESP32</vt:lpstr>
      <vt:lpstr>Desenvolvimento do webserver no ESP32</vt:lpstr>
      <vt:lpstr>O QUE É SPIFFS (SPI FLASH FILE SYSTEM)?</vt:lpstr>
      <vt:lpstr>Exemplo 1: Modelo simples de uma página web no próprio código em C</vt:lpstr>
      <vt:lpstr>Continuação.....</vt:lpstr>
      <vt:lpstr>Exemplo 2: Colocando imagens......</vt:lpstr>
      <vt:lpstr>Continuação.....</vt:lpstr>
      <vt:lpstr>Continuação.....</vt:lpstr>
      <vt:lpstr>Exemplo 3: Código do ESP32 + HTML + CSS </vt:lpstr>
      <vt:lpstr>Continuação.....</vt:lpstr>
      <vt:lpstr>Continuação.....</vt:lpstr>
      <vt:lpstr>HTML</vt:lpstr>
      <vt:lpstr>CSS</vt:lpstr>
      <vt:lpstr>Detalhamento da Função request-&gt;send()</vt:lpstr>
      <vt:lpstr>Os métodos de ESP8266WebServer, WebServer ou AsyncWebServer</vt:lpstr>
      <vt:lpstr>Respostas básicas de um servidor web assíncrono.</vt:lpstr>
      <vt:lpstr>Apresentação do PowerPoint</vt:lpstr>
      <vt:lpstr>Apresentação do PowerPoint</vt:lpstr>
      <vt:lpstr>Instalar a extensão platformIO IDE</vt:lpstr>
      <vt:lpstr>Basta instalar a extensão....</vt:lpstr>
      <vt:lpstr>Como habilitar a aba terminal serial no vscode? Instale a extensão terminal serial</vt:lpstr>
      <vt:lpstr>Agora basta conectar a placa, selecionar a porta serial (port) , baud rate e clicar em start monitoring. Quando for fazer uma nova gravação do firmware, lembre-se de fechar a conexão (close monitoring)</vt:lpstr>
      <vt:lpstr>Para criar um novo projeto......</vt:lpstr>
      <vt:lpstr>Clique em “new Project”....</vt:lpstr>
      <vt:lpstr>Defina o nome do projeto, a placa e o framework.</vt:lpstr>
      <vt:lpstr>Dados do projeto....</vt:lpstr>
      <vt:lpstr>Foi criado o projeto.....</vt:lpstr>
      <vt:lpstr>Como acessar o arquivo *.cpp</vt:lpstr>
      <vt:lpstr>Exemplo simples, apenas para demonstrar o uso do vscode</vt:lpstr>
      <vt:lpstr>Uma dica de usar o vscode é habilitar o auto save, assim não esquece de “salvar” a cada alteração.</vt:lpstr>
      <vt:lpstr>Para compilar, temos que selecionar o ícone da platformio.  Abrirá todas estas opções...para compilar e gravar o dispositivo clique em upload....</vt:lpstr>
      <vt:lpstr>Depois de clicar em  upload, começa o processo de compilar e fazer a programação do esp32</vt:lpstr>
      <vt:lpstr>Se tudo der certo, o console vai indicar “success” e fazer o reset da placa...</vt:lpstr>
      <vt:lpstr>Resumindo:  - platformio  comandos (Upload, etc..) - explorer  pastas e arquivos do projeto.</vt:lpstr>
      <vt:lpstr>Criando pasta data para gravar na memória flash do esp32</vt:lpstr>
      <vt:lpstr>Criando pasta data para gravar na memória flash do esp32</vt:lpstr>
      <vt:lpstr>Copia os arquivos para esta pasta data.</vt:lpstr>
      <vt:lpstr>Adicionar novas bibliotecas - ESPAsyncWebServer.h</vt:lpstr>
      <vt:lpstr>Escreva no nome da biblioteca e procure.....</vt:lpstr>
      <vt:lpstr>Neste caso, a biblioteca que funciona é a esp async webserver (palavras separadas)</vt:lpstr>
      <vt:lpstr>Adicione a biblioteca ao projeto</vt:lpstr>
      <vt:lpstr>A biblioteca se aplica ao projeto e não a plataforma....</vt:lpstr>
      <vt:lpstr>Note que no arquivo platformio.ini consta tudo que é acrescentado no projeto.</vt:lpstr>
      <vt:lpstr>Como compilar o projeto</vt:lpstr>
      <vt:lpstr>Baixar arquivos da pasta data para o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aterroso</dc:creator>
  <cp:lastModifiedBy>aterroso</cp:lastModifiedBy>
  <cp:revision>35</cp:revision>
  <dcterms:created xsi:type="dcterms:W3CDTF">2024-09-28T15:05:48Z</dcterms:created>
  <dcterms:modified xsi:type="dcterms:W3CDTF">2024-11-19T11:44:31Z</dcterms:modified>
</cp:coreProperties>
</file>